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handoutMasterIdLst>
    <p:handoutMasterId r:id="rId32"/>
  </p:handoutMasterIdLst>
  <p:sldIdLst>
    <p:sldId id="258" r:id="rId2"/>
    <p:sldId id="394" r:id="rId3"/>
    <p:sldId id="393" r:id="rId4"/>
    <p:sldId id="423" r:id="rId5"/>
    <p:sldId id="424" r:id="rId6"/>
    <p:sldId id="416" r:id="rId7"/>
    <p:sldId id="425" r:id="rId8"/>
    <p:sldId id="426" r:id="rId9"/>
    <p:sldId id="417" r:id="rId10"/>
    <p:sldId id="418" r:id="rId11"/>
    <p:sldId id="401" r:id="rId12"/>
    <p:sldId id="402" r:id="rId13"/>
    <p:sldId id="414" r:id="rId14"/>
    <p:sldId id="427" r:id="rId15"/>
    <p:sldId id="428" r:id="rId16"/>
    <p:sldId id="429" r:id="rId17"/>
    <p:sldId id="435" r:id="rId18"/>
    <p:sldId id="430" r:id="rId19"/>
    <p:sldId id="431" r:id="rId20"/>
    <p:sldId id="432" r:id="rId21"/>
    <p:sldId id="407" r:id="rId22"/>
    <p:sldId id="433" r:id="rId23"/>
    <p:sldId id="420" r:id="rId24"/>
    <p:sldId id="356" r:id="rId25"/>
    <p:sldId id="355" r:id="rId26"/>
    <p:sldId id="434" r:id="rId27"/>
    <p:sldId id="422" r:id="rId28"/>
    <p:sldId id="311" r:id="rId29"/>
    <p:sldId id="357"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84644" autoAdjust="0"/>
  </p:normalViewPr>
  <p:slideViewPr>
    <p:cSldViewPr snapToGrid="0">
      <p:cViewPr varScale="1">
        <p:scale>
          <a:sx n="78" d="100"/>
          <a:sy n="78" d="100"/>
        </p:scale>
        <p:origin x="84" y="30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668063-42BA-4B6B-AE96-49F4BD4B9394}" type="datetimeFigureOut">
              <a:rPr lang="en-US" smtClean="0"/>
              <a:pPr/>
              <a:t>9/14/2020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F71221-6FEC-48BC-97F1-778A3136EDDB}" type="slidenum">
              <a:rPr lang="en-US" smtClean="0"/>
              <a:pPr/>
              <a:t>‹#›</a:t>
            </a:fld>
            <a:endParaRPr lang="en-US"/>
          </a:p>
        </p:txBody>
      </p:sp>
    </p:spTree>
    <p:extLst>
      <p:ext uri="{BB962C8B-B14F-4D97-AF65-F5344CB8AC3E}">
        <p14:creationId xmlns:p14="http://schemas.microsoft.com/office/powerpoint/2010/main" val="3044935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843030-3359-464B-A122-5E299C42D3DB}" type="datetimeFigureOut">
              <a:rPr lang="en-US" smtClean="0"/>
              <a:pPr/>
              <a:t>9/14/2020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1DF8EB-3789-4CB9-B66D-924EDD550C1B}" type="slidenum">
              <a:rPr lang="en-US" smtClean="0"/>
              <a:pPr/>
              <a:t>‹#›</a:t>
            </a:fld>
            <a:endParaRPr lang="en-US"/>
          </a:p>
        </p:txBody>
      </p:sp>
    </p:spTree>
    <p:extLst>
      <p:ext uri="{BB962C8B-B14F-4D97-AF65-F5344CB8AC3E}">
        <p14:creationId xmlns:p14="http://schemas.microsoft.com/office/powerpoint/2010/main" val="54162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Hỏi</a:t>
            </a:r>
            <a:r>
              <a:rPr lang="en-US" dirty="0" smtClean="0"/>
              <a:t>, </a:t>
            </a:r>
            <a:r>
              <a:rPr lang="en-US" dirty="0" err="1" smtClean="0"/>
              <a:t>gợi</a:t>
            </a:r>
            <a:r>
              <a:rPr lang="en-US" baseline="0" dirty="0" smtClean="0"/>
              <a:t> ý</a:t>
            </a:r>
            <a:endParaRPr lang="en-US" dirty="0" smtClean="0"/>
          </a:p>
          <a:p>
            <a:r>
              <a:rPr lang="en-US" dirty="0" smtClean="0"/>
              <a:t>SV </a:t>
            </a:r>
            <a:r>
              <a:rPr lang="en-US" dirty="0" err="1" smtClean="0"/>
              <a:t>trả</a:t>
            </a:r>
            <a:r>
              <a:rPr lang="en-US" baseline="0" dirty="0" smtClean="0"/>
              <a:t> </a:t>
            </a:r>
            <a:r>
              <a:rPr lang="en-US" baseline="0" dirty="0" err="1" smtClean="0"/>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2</a:t>
            </a:fld>
            <a:endParaRPr lang="en-US"/>
          </a:p>
        </p:txBody>
      </p:sp>
    </p:spTree>
    <p:extLst>
      <p:ext uri="{BB962C8B-B14F-4D97-AF65-F5344CB8AC3E}">
        <p14:creationId xmlns:p14="http://schemas.microsoft.com/office/powerpoint/2010/main" val="160544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đặt</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SV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giải</a:t>
            </a:r>
            <a:r>
              <a:rPr lang="en-US" baseline="0" dirty="0" smtClean="0"/>
              <a:t> </a:t>
            </a:r>
            <a:r>
              <a:rPr lang="en-US" baseline="0" dirty="0" err="1" smtClean="0"/>
              <a:t>thích</a:t>
            </a:r>
            <a:r>
              <a:rPr lang="en-US" baseline="0" dirty="0" smtClean="0"/>
              <a:t> </a:t>
            </a:r>
            <a:r>
              <a:rPr lang="en-US" baseline="0" dirty="0" err="1" smtClean="0"/>
              <a:t>vì</a:t>
            </a:r>
            <a:r>
              <a:rPr lang="en-US" baseline="0" dirty="0" smtClean="0"/>
              <a:t> </a:t>
            </a:r>
            <a:r>
              <a:rPr lang="en-US" baseline="0" dirty="0" err="1" smtClean="0"/>
              <a:t>sao</a:t>
            </a:r>
            <a:r>
              <a:rPr lang="en-US" baseline="0" dirty="0" smtClean="0"/>
              <a:t> </a:t>
            </a:r>
            <a:r>
              <a:rPr lang="en-US" baseline="0" dirty="0" err="1" smtClean="0"/>
              <a:t>chọn</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đó</a:t>
            </a:r>
            <a:endParaRPr lang="en-US" dirty="0" smtClean="0"/>
          </a:p>
          <a:p>
            <a:r>
              <a:rPr lang="en-US" dirty="0" err="1" smtClean="0"/>
              <a:t>Vậy</a:t>
            </a:r>
            <a:r>
              <a:rPr lang="en-US" dirty="0" smtClean="0"/>
              <a:t> </a:t>
            </a:r>
            <a:r>
              <a:rPr lang="en-US" dirty="0" err="1" smtClean="0"/>
              <a:t>những</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thuộc</a:t>
            </a:r>
            <a:r>
              <a:rPr lang="en-US" baseline="0" dirty="0" smtClean="0"/>
              <a:t> </a:t>
            </a:r>
            <a:r>
              <a:rPr lang="en-US" baseline="0" dirty="0" err="1" smtClean="0"/>
              <a:t>nhóm</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nào</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12</a:t>
            </a:fld>
            <a:endParaRPr lang="en-US"/>
          </a:p>
        </p:txBody>
      </p:sp>
    </p:spTree>
    <p:extLst>
      <p:ext uri="{BB962C8B-B14F-4D97-AF65-F5344CB8AC3E}">
        <p14:creationId xmlns:p14="http://schemas.microsoft.com/office/powerpoint/2010/main" val="254166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13</a:t>
            </a:fld>
            <a:endParaRPr lang="en-US"/>
          </a:p>
        </p:txBody>
      </p:sp>
    </p:spTree>
    <p:extLst>
      <p:ext uri="{BB962C8B-B14F-4D97-AF65-F5344CB8AC3E}">
        <p14:creationId xmlns:p14="http://schemas.microsoft.com/office/powerpoint/2010/main" val="254166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14</a:t>
            </a:fld>
            <a:endParaRPr lang="en-US"/>
          </a:p>
        </p:txBody>
      </p:sp>
    </p:spTree>
    <p:extLst>
      <p:ext uri="{BB962C8B-B14F-4D97-AF65-F5344CB8AC3E}">
        <p14:creationId xmlns:p14="http://schemas.microsoft.com/office/powerpoint/2010/main" val="227264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15</a:t>
            </a:fld>
            <a:endParaRPr lang="en-US"/>
          </a:p>
        </p:txBody>
      </p:sp>
    </p:spTree>
    <p:extLst>
      <p:ext uri="{BB962C8B-B14F-4D97-AF65-F5344CB8AC3E}">
        <p14:creationId xmlns:p14="http://schemas.microsoft.com/office/powerpoint/2010/main" val="122157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16</a:t>
            </a:fld>
            <a:endParaRPr lang="en-US"/>
          </a:p>
        </p:txBody>
      </p:sp>
    </p:spTree>
    <p:extLst>
      <p:ext uri="{BB962C8B-B14F-4D97-AF65-F5344CB8AC3E}">
        <p14:creationId xmlns:p14="http://schemas.microsoft.com/office/powerpoint/2010/main" val="67114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17</a:t>
            </a:fld>
            <a:endParaRPr lang="en-US"/>
          </a:p>
        </p:txBody>
      </p:sp>
    </p:spTree>
    <p:extLst>
      <p:ext uri="{BB962C8B-B14F-4D97-AF65-F5344CB8AC3E}">
        <p14:creationId xmlns:p14="http://schemas.microsoft.com/office/powerpoint/2010/main" val="3502636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18</a:t>
            </a:fld>
            <a:endParaRPr lang="en-US"/>
          </a:p>
        </p:txBody>
      </p:sp>
    </p:spTree>
    <p:extLst>
      <p:ext uri="{BB962C8B-B14F-4D97-AF65-F5344CB8AC3E}">
        <p14:creationId xmlns:p14="http://schemas.microsoft.com/office/powerpoint/2010/main" val="1192000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19</a:t>
            </a:fld>
            <a:endParaRPr lang="en-US"/>
          </a:p>
        </p:txBody>
      </p:sp>
    </p:spTree>
    <p:extLst>
      <p:ext uri="{BB962C8B-B14F-4D97-AF65-F5344CB8AC3E}">
        <p14:creationId xmlns:p14="http://schemas.microsoft.com/office/powerpoint/2010/main" val="329296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20</a:t>
            </a:fld>
            <a:endParaRPr lang="en-US"/>
          </a:p>
        </p:txBody>
      </p:sp>
    </p:spTree>
    <p:extLst>
      <p:ext uri="{BB962C8B-B14F-4D97-AF65-F5344CB8AC3E}">
        <p14:creationId xmlns:p14="http://schemas.microsoft.com/office/powerpoint/2010/main" val="70324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21</a:t>
            </a:fld>
            <a:endParaRPr lang="en-US"/>
          </a:p>
        </p:txBody>
      </p:sp>
    </p:spTree>
    <p:extLst>
      <p:ext uri="{BB962C8B-B14F-4D97-AF65-F5344CB8AC3E}">
        <p14:creationId xmlns:p14="http://schemas.microsoft.com/office/powerpoint/2010/main" val="174328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4</a:t>
            </a:fld>
            <a:endParaRPr lang="en-US"/>
          </a:p>
        </p:txBody>
      </p:sp>
    </p:spTree>
    <p:extLst>
      <p:ext uri="{BB962C8B-B14F-4D97-AF65-F5344CB8AC3E}">
        <p14:creationId xmlns:p14="http://schemas.microsoft.com/office/powerpoint/2010/main" val="3134101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22</a:t>
            </a:fld>
            <a:endParaRPr lang="en-US"/>
          </a:p>
        </p:txBody>
      </p:sp>
    </p:spTree>
    <p:extLst>
      <p:ext uri="{BB962C8B-B14F-4D97-AF65-F5344CB8AC3E}">
        <p14:creationId xmlns:p14="http://schemas.microsoft.com/office/powerpoint/2010/main" val="233159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23</a:t>
            </a:fld>
            <a:endParaRPr lang="en-US"/>
          </a:p>
        </p:txBody>
      </p:sp>
    </p:spTree>
    <p:extLst>
      <p:ext uri="{BB962C8B-B14F-4D97-AF65-F5344CB8AC3E}">
        <p14:creationId xmlns:p14="http://schemas.microsoft.com/office/powerpoint/2010/main" val="1677783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24</a:t>
            </a:fld>
            <a:endParaRPr lang="en-US"/>
          </a:p>
        </p:txBody>
      </p:sp>
    </p:spTree>
    <p:extLst>
      <p:ext uri="{BB962C8B-B14F-4D97-AF65-F5344CB8AC3E}">
        <p14:creationId xmlns:p14="http://schemas.microsoft.com/office/powerpoint/2010/main" val="3421141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26</a:t>
            </a:fld>
            <a:endParaRPr lang="en-US"/>
          </a:p>
        </p:txBody>
      </p:sp>
    </p:spTree>
    <p:extLst>
      <p:ext uri="{BB962C8B-B14F-4D97-AF65-F5344CB8AC3E}">
        <p14:creationId xmlns:p14="http://schemas.microsoft.com/office/powerpoint/2010/main" val="2965942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F8EB-3789-4CB9-B66D-924EDD550C1B}" type="slidenum">
              <a:rPr lang="en-US" smtClean="0"/>
              <a:pPr/>
              <a:t>28</a:t>
            </a:fld>
            <a:endParaRPr lang="en-US"/>
          </a:p>
        </p:txBody>
      </p:sp>
    </p:spTree>
    <p:extLst>
      <p:ext uri="{BB962C8B-B14F-4D97-AF65-F5344CB8AC3E}">
        <p14:creationId xmlns:p14="http://schemas.microsoft.com/office/powerpoint/2010/main" val="279966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5</a:t>
            </a:fld>
            <a:endParaRPr lang="en-US"/>
          </a:p>
        </p:txBody>
      </p:sp>
    </p:spTree>
    <p:extLst>
      <p:ext uri="{BB962C8B-B14F-4D97-AF65-F5344CB8AC3E}">
        <p14:creationId xmlns:p14="http://schemas.microsoft.com/office/powerpoint/2010/main" val="357078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Đặt</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SV </a:t>
            </a:r>
            <a:r>
              <a:rPr lang="en-US" baseline="0" dirty="0" err="1" smtClean="0"/>
              <a:t>trả</a:t>
            </a:r>
            <a:r>
              <a:rPr lang="en-US" baseline="0" dirty="0" smtClean="0"/>
              <a:t> </a:t>
            </a:r>
            <a:r>
              <a:rPr lang="en-US" baseline="0" dirty="0" err="1" smtClean="0"/>
              <a:t>lời</a:t>
            </a:r>
            <a:endParaRPr lang="en-US" dirty="0" smtClean="0"/>
          </a:p>
        </p:txBody>
      </p:sp>
      <p:sp>
        <p:nvSpPr>
          <p:cNvPr id="4" name="Slide Number Placeholder 3"/>
          <p:cNvSpPr>
            <a:spLocks noGrp="1"/>
          </p:cNvSpPr>
          <p:nvPr>
            <p:ph type="sldNum" sz="quarter" idx="10"/>
          </p:nvPr>
        </p:nvSpPr>
        <p:spPr/>
        <p:txBody>
          <a:bodyPr/>
          <a:lstStyle/>
          <a:p>
            <a:fld id="{ECB3C138-5E6C-4DF7-B4A4-30518B7E1CA5}" type="slidenum">
              <a:rPr lang="en-US" smtClean="0"/>
              <a:pPr/>
              <a:t>6</a:t>
            </a:fld>
            <a:endParaRPr lang="en-US"/>
          </a:p>
        </p:txBody>
      </p:sp>
    </p:spTree>
    <p:extLst>
      <p:ext uri="{BB962C8B-B14F-4D97-AF65-F5344CB8AC3E}">
        <p14:creationId xmlns:p14="http://schemas.microsoft.com/office/powerpoint/2010/main" val="260913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7</a:t>
            </a:fld>
            <a:endParaRPr lang="en-US"/>
          </a:p>
        </p:txBody>
      </p:sp>
    </p:spTree>
    <p:extLst>
      <p:ext uri="{BB962C8B-B14F-4D97-AF65-F5344CB8AC3E}">
        <p14:creationId xmlns:p14="http://schemas.microsoft.com/office/powerpoint/2010/main" val="62402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baseline="0" dirty="0"/>
              <a:t> </a:t>
            </a:r>
            <a:r>
              <a:rPr lang="en-US" baseline="0" dirty="0" err="1"/>
              <a:t>câu</a:t>
            </a:r>
            <a:r>
              <a:rPr lang="en-US" baseline="0" dirty="0"/>
              <a:t> </a:t>
            </a:r>
            <a:r>
              <a:rPr lang="en-US" baseline="0" dirty="0" err="1"/>
              <a:t>hỏi</a:t>
            </a:r>
            <a:endParaRPr lang="en-US" baseline="0" dirty="0"/>
          </a:p>
          <a:p>
            <a:r>
              <a:rPr lang="en-US" baseline="0" dirty="0"/>
              <a:t>SV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8</a:t>
            </a:fld>
            <a:endParaRPr lang="en-US"/>
          </a:p>
        </p:txBody>
      </p:sp>
    </p:spTree>
    <p:extLst>
      <p:ext uri="{BB962C8B-B14F-4D97-AF65-F5344CB8AC3E}">
        <p14:creationId xmlns:p14="http://schemas.microsoft.com/office/powerpoint/2010/main" val="399431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9</a:t>
            </a:fld>
            <a:endParaRPr lang="en-US"/>
          </a:p>
        </p:txBody>
      </p:sp>
    </p:spTree>
    <p:extLst>
      <p:ext uri="{BB962C8B-B14F-4D97-AF65-F5344CB8AC3E}">
        <p14:creationId xmlns:p14="http://schemas.microsoft.com/office/powerpoint/2010/main" val="398874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đặt</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SV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giải</a:t>
            </a:r>
            <a:r>
              <a:rPr lang="en-US" baseline="0" dirty="0" smtClean="0"/>
              <a:t> </a:t>
            </a:r>
            <a:r>
              <a:rPr lang="en-US" baseline="0" dirty="0" err="1" smtClean="0"/>
              <a:t>thích</a:t>
            </a:r>
            <a:r>
              <a:rPr lang="en-US" baseline="0" dirty="0" smtClean="0"/>
              <a:t> </a:t>
            </a:r>
            <a:r>
              <a:rPr lang="en-US" baseline="0" dirty="0" err="1" smtClean="0"/>
              <a:t>vì</a:t>
            </a:r>
            <a:r>
              <a:rPr lang="en-US" baseline="0" dirty="0" smtClean="0"/>
              <a:t> </a:t>
            </a:r>
            <a:r>
              <a:rPr lang="en-US" baseline="0" dirty="0" err="1" smtClean="0"/>
              <a:t>sao</a:t>
            </a:r>
            <a:r>
              <a:rPr lang="en-US" baseline="0" dirty="0" smtClean="0"/>
              <a:t> </a:t>
            </a:r>
            <a:r>
              <a:rPr lang="en-US" baseline="0" dirty="0" err="1" smtClean="0"/>
              <a:t>chọn</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đó</a:t>
            </a:r>
            <a:endParaRPr lang="en-US" dirty="0" smtClean="0"/>
          </a:p>
          <a:p>
            <a:r>
              <a:rPr lang="en-US" dirty="0" err="1" smtClean="0"/>
              <a:t>Vậy</a:t>
            </a:r>
            <a:r>
              <a:rPr lang="en-US" dirty="0" smtClean="0"/>
              <a:t> </a:t>
            </a:r>
            <a:r>
              <a:rPr lang="en-US" dirty="0" err="1" smtClean="0"/>
              <a:t>những</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thuộc</a:t>
            </a:r>
            <a:r>
              <a:rPr lang="en-US" baseline="0" dirty="0" smtClean="0"/>
              <a:t> </a:t>
            </a:r>
            <a:r>
              <a:rPr lang="en-US" baseline="0" dirty="0" err="1" smtClean="0"/>
              <a:t>nhóm</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nào</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10</a:t>
            </a:fld>
            <a:endParaRPr lang="en-US"/>
          </a:p>
        </p:txBody>
      </p:sp>
    </p:spTree>
    <p:extLst>
      <p:ext uri="{BB962C8B-B14F-4D97-AF65-F5344CB8AC3E}">
        <p14:creationId xmlns:p14="http://schemas.microsoft.com/office/powerpoint/2010/main" val="25304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đặt</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SV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giải</a:t>
            </a:r>
            <a:r>
              <a:rPr lang="en-US" baseline="0" dirty="0" smtClean="0"/>
              <a:t> </a:t>
            </a:r>
            <a:r>
              <a:rPr lang="en-US" baseline="0" dirty="0" err="1" smtClean="0"/>
              <a:t>thích</a:t>
            </a:r>
            <a:r>
              <a:rPr lang="en-US" baseline="0" dirty="0" smtClean="0"/>
              <a:t> </a:t>
            </a:r>
            <a:r>
              <a:rPr lang="en-US" baseline="0" dirty="0" err="1" smtClean="0"/>
              <a:t>vì</a:t>
            </a:r>
            <a:r>
              <a:rPr lang="en-US" baseline="0" dirty="0" smtClean="0"/>
              <a:t> </a:t>
            </a:r>
            <a:r>
              <a:rPr lang="en-US" baseline="0" dirty="0" err="1" smtClean="0"/>
              <a:t>sao</a:t>
            </a:r>
            <a:r>
              <a:rPr lang="en-US" baseline="0" dirty="0" smtClean="0"/>
              <a:t> </a:t>
            </a:r>
            <a:r>
              <a:rPr lang="en-US" baseline="0" dirty="0" err="1" smtClean="0"/>
              <a:t>chọn</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đó</a:t>
            </a:r>
            <a:endParaRPr lang="en-US" dirty="0" smtClean="0"/>
          </a:p>
          <a:p>
            <a:r>
              <a:rPr lang="en-US" dirty="0" err="1" smtClean="0"/>
              <a:t>Vậy</a:t>
            </a:r>
            <a:r>
              <a:rPr lang="en-US" dirty="0" smtClean="0"/>
              <a:t> </a:t>
            </a:r>
            <a:r>
              <a:rPr lang="en-US" dirty="0" err="1" smtClean="0"/>
              <a:t>những</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thuộc</a:t>
            </a:r>
            <a:r>
              <a:rPr lang="en-US" baseline="0" dirty="0" smtClean="0"/>
              <a:t> </a:t>
            </a:r>
            <a:r>
              <a:rPr lang="en-US" baseline="0" dirty="0" err="1" smtClean="0"/>
              <a:t>nhóm</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nào</a:t>
            </a:r>
            <a:endParaRPr lang="en-US" dirty="0"/>
          </a:p>
        </p:txBody>
      </p:sp>
      <p:sp>
        <p:nvSpPr>
          <p:cNvPr id="4" name="Slide Number Placeholder 3"/>
          <p:cNvSpPr>
            <a:spLocks noGrp="1"/>
          </p:cNvSpPr>
          <p:nvPr>
            <p:ph type="sldNum" sz="quarter" idx="10"/>
          </p:nvPr>
        </p:nvSpPr>
        <p:spPr/>
        <p:txBody>
          <a:bodyPr/>
          <a:lstStyle/>
          <a:p>
            <a:fld id="{ECB3C138-5E6C-4DF7-B4A4-30518B7E1CA5}" type="slidenum">
              <a:rPr lang="en-US" smtClean="0"/>
              <a:pPr/>
              <a:t>11</a:t>
            </a:fld>
            <a:endParaRPr lang="en-US"/>
          </a:p>
        </p:txBody>
      </p:sp>
    </p:spTree>
    <p:extLst>
      <p:ext uri="{BB962C8B-B14F-4D97-AF65-F5344CB8AC3E}">
        <p14:creationId xmlns:p14="http://schemas.microsoft.com/office/powerpoint/2010/main" val="130407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DF453C-425F-4361-89EE-35782B6AF4B1}"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DF453C-425F-4361-89EE-35782B6AF4B1}"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DF453C-425F-4361-89EE-35782B6AF4B1}"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DF453C-425F-4361-89EE-35782B6AF4B1}"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F453C-425F-4361-89EE-35782B6AF4B1}" type="datetimeFigureOut">
              <a:rPr lang="en-US" smtClean="0"/>
              <a:pPr/>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DF453C-425F-4361-89EE-35782B6AF4B1}" type="datetimeFigureOut">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DF453C-425F-4361-89EE-35782B6AF4B1}" type="datetimeFigureOut">
              <a:rPr lang="en-US" smtClean="0"/>
              <a:pPr/>
              <a:t>9/14/2020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DF453C-425F-4361-89EE-35782B6AF4B1}" type="datetimeFigureOut">
              <a:rPr lang="en-US" smtClean="0"/>
              <a:pPr/>
              <a:t>9/14/2020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DF453C-425F-4361-89EE-35782B6AF4B1}" type="datetimeFigureOut">
              <a:rPr lang="en-US" smtClean="0"/>
              <a:pPr/>
              <a:t>9/14/2020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F453C-425F-4361-89EE-35782B6AF4B1}" type="datetimeFigureOut">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F453C-425F-4361-89EE-35782B6AF4B1}" type="datetimeFigureOut">
              <a:rPr lang="en-US" smtClean="0"/>
              <a:pPr/>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F65A9-22AB-466A-842E-C5BF9E56D958}"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DF453C-425F-4361-89EE-35782B6AF4B1}" type="datetimeFigureOut">
              <a:rPr lang="en-US" smtClean="0"/>
              <a:pPr/>
              <a:t>9/14/2020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EAF65A9-22AB-466A-842E-C5BF9E56D9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304800" y="628650"/>
            <a:ext cx="8458200" cy="4286250"/>
          </a:xfrm>
        </p:spPr>
        <p:txBody>
          <a:bodyPr>
            <a:normAutofit/>
          </a:bodyPr>
          <a:lstStyle/>
          <a:p>
            <a:endParaRPr lang="en-US" b="1" dirty="0" smtClean="0">
              <a:solidFill>
                <a:srgbClr val="0070C0"/>
              </a:solidFill>
              <a:latin typeface="Tahoma" pitchFamily="34" charset="0"/>
              <a:ea typeface="Tahoma" pitchFamily="34" charset="0"/>
              <a:cs typeface="Tahoma" pitchFamily="34" charset="0"/>
            </a:endParaRPr>
          </a:p>
          <a:p>
            <a:r>
              <a:rPr lang="en-US" sz="3600" b="1" dirty="0" smtClean="0">
                <a:solidFill>
                  <a:srgbClr val="0000FF"/>
                </a:solidFill>
                <a:latin typeface="Tahoma" pitchFamily="34" charset="0"/>
                <a:ea typeface="Tahoma" pitchFamily="34" charset="0"/>
                <a:cs typeface="Tahoma" pitchFamily="34" charset="0"/>
              </a:rPr>
              <a:t> </a:t>
            </a:r>
            <a:endParaRPr lang="en-US" b="1" dirty="0">
              <a:solidFill>
                <a:srgbClr val="FF0000"/>
              </a:solidFill>
              <a:latin typeface="Times New Roman" pitchFamily="18" charset="0"/>
              <a:ea typeface="Tahoma" pitchFamily="34" charset="0"/>
              <a:cs typeface="Times New Roman" pitchFamily="18"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endParaRPr>
          </a:p>
        </p:txBody>
      </p:sp>
      <p:sp>
        <p:nvSpPr>
          <p:cNvPr id="8" name="Subtitle 2"/>
          <p:cNvSpPr txBox="1">
            <a:spLocks/>
          </p:cNvSpPr>
          <p:nvPr/>
        </p:nvSpPr>
        <p:spPr>
          <a:xfrm>
            <a:off x="381000" y="1200150"/>
            <a:ext cx="8382000" cy="3543300"/>
          </a:xfrm>
          <a:prstGeom prst="rect">
            <a:avLst/>
          </a:prstGeom>
        </p:spPr>
        <p:txBody>
          <a:bodyPr vert="horz" lIns="91440" tIns="45720" rIns="91440" bIns="45720" rtlCol="0">
            <a:noAutofit/>
          </a:bodyPr>
          <a:lstStyle/>
          <a:p>
            <a:pPr lvl="2" algn="just">
              <a:spcBef>
                <a:spcPct val="20000"/>
              </a:spcBef>
              <a:buFont typeface="Wingdings" pitchFamily="2" charset="2"/>
              <a:buChar char="ü"/>
            </a:pPr>
            <a:endParaRPr kumimoji="0" lang="en-US" sz="3200" i="0" u="none" strike="noStrike" kern="1200" cap="none" spc="0" normalizeH="0" baseline="0" noProof="0" dirty="0" smtClean="0">
              <a:ln>
                <a:noFill/>
              </a:ln>
              <a:effectLst/>
              <a:uLnTx/>
              <a:uFillTx/>
              <a:latin typeface="Times New Roman" pitchFamily="18" charset="0"/>
              <a:ea typeface="Tahoma" pitchFamily="34" charset="0"/>
              <a:cs typeface="Times New Roman" pitchFamily="18"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
        <p:nvSpPr>
          <p:cNvPr id="11" name="Subtitle 2"/>
          <p:cNvSpPr txBox="1">
            <a:spLocks/>
          </p:cNvSpPr>
          <p:nvPr/>
        </p:nvSpPr>
        <p:spPr>
          <a:xfrm>
            <a:off x="228600" y="1143000"/>
            <a:ext cx="8686800" cy="3829050"/>
          </a:xfrm>
          <a:prstGeom prst="rect">
            <a:avLst/>
          </a:prstGeom>
        </p:spPr>
        <p:txBody>
          <a:bodyPr vert="horz" lIns="91440" tIns="45720" rIns="91440" bIns="45720" rtlCol="0">
            <a:normAutofit/>
          </a:bodyPr>
          <a:lstStyle/>
          <a:p>
            <a:pPr marL="514350" marR="0" lvl="0" indent="-514350" defTabSz="914400" rtl="0" eaLnBrk="1" fontAlgn="auto" latinLnBrk="0" hangingPunct="1">
              <a:lnSpc>
                <a:spcPct val="100000"/>
              </a:lnSpc>
              <a:spcBef>
                <a:spcPct val="20000"/>
              </a:spcBef>
              <a:spcAft>
                <a:spcPts val="0"/>
              </a:spcAft>
              <a:buClrTx/>
              <a:buSzTx/>
              <a:tabLst/>
              <a:defRPr/>
            </a:pPr>
            <a:endParaRPr lang="en-US" sz="3200" b="1" dirty="0" smtClean="0">
              <a:solidFill>
                <a:srgbClr val="0070C0"/>
              </a:solidFill>
              <a:latin typeface="Tahoma" pitchFamily="34" charset="0"/>
              <a:ea typeface="Tahoma" pitchFamily="34" charset="0"/>
              <a:cs typeface="Tahoma" pitchFamily="34" charset="0"/>
            </a:endParaRPr>
          </a:p>
          <a:p>
            <a:pPr marL="514350" marR="0" lvl="0" indent="-514350" algn="ctr"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3200" b="1"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pic>
        <p:nvPicPr>
          <p:cNvPr id="3" name="Picture 2"/>
          <p:cNvPicPr>
            <a:picLocks noChangeAspect="1" noChangeArrowheads="1"/>
          </p:cNvPicPr>
          <p:nvPr/>
        </p:nvPicPr>
        <p:blipFill>
          <a:blip r:embed="rId2"/>
          <a:srcRect/>
          <a:stretch>
            <a:fillRect/>
          </a:stretch>
        </p:blipFill>
        <p:spPr bwMode="auto">
          <a:xfrm>
            <a:off x="12700" y="711199"/>
            <a:ext cx="9144000" cy="4419601"/>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0" y="1"/>
            <a:ext cx="9144000" cy="685799"/>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latin typeface="Arial" pitchFamily="34" charset="0"/>
                <a:ea typeface="Tahoma" pitchFamily="34" charset="0"/>
                <a:cs typeface="Arial" pitchFamily="34" charset="0"/>
              </a:rPr>
              <a:t>BỆNH VIỆN BẠCH MAI</a:t>
            </a:r>
            <a:br>
              <a:rPr lang="en-US" sz="2800" b="1" dirty="0">
                <a:solidFill>
                  <a:schemeClr val="bg1"/>
                </a:solidFill>
                <a:latin typeface="Arial" pitchFamily="34" charset="0"/>
                <a:ea typeface="Tahoma" pitchFamily="34" charset="0"/>
                <a:cs typeface="Arial" pitchFamily="34" charset="0"/>
              </a:rPr>
            </a:br>
            <a:r>
              <a:rPr lang="en-US" sz="2800" b="1" dirty="0">
                <a:solidFill>
                  <a:schemeClr val="bg1"/>
                </a:solidFill>
                <a:latin typeface="Arial" pitchFamily="34" charset="0"/>
                <a:ea typeface="Tahoma" pitchFamily="34" charset="0"/>
                <a:cs typeface="Arial" pitchFamily="34" charset="0"/>
              </a:rPr>
              <a:t>TRƯỜNG CAO ĐẲNG Y TẾ BẠCH MAI</a:t>
            </a:r>
            <a:endParaRPr lang="en-US" sz="2800" b="1" dirty="0">
              <a:solidFill>
                <a:schemeClr val="bg1"/>
              </a:solidFill>
              <a:latin typeface="Tahoma" pitchFamily="34" charset="0"/>
              <a:ea typeface="Tahoma" pitchFamily="34" charset="0"/>
              <a:cs typeface="Tahoma" pitchFamily="34" charset="0"/>
            </a:endParaRPr>
          </a:p>
        </p:txBody>
      </p:sp>
      <p:pic>
        <p:nvPicPr>
          <p:cNvPr id="13" name="Picture 2" descr="C:\Users\VN-Pro\Desktop\Quy chuan Logo Cao Dang y Bach Mai_nho.jpg"/>
          <p:cNvPicPr>
            <a:picLocks noChangeAspect="1" noChangeArrowheads="1"/>
          </p:cNvPicPr>
          <p:nvPr/>
        </p:nvPicPr>
        <p:blipFill>
          <a:blip r:embed="rId3" cstate="print"/>
          <a:srcRect/>
          <a:stretch>
            <a:fillRect/>
          </a:stretch>
        </p:blipFill>
        <p:spPr bwMode="auto">
          <a:xfrm>
            <a:off x="8458200" y="9524"/>
            <a:ext cx="685800" cy="6667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3" descr="D:\ảnh\LOGO bachmai.jpg"/>
          <p:cNvPicPr>
            <a:picLocks noChangeAspect="1" noChangeArrowheads="1"/>
          </p:cNvPicPr>
          <p:nvPr/>
        </p:nvPicPr>
        <p:blipFill>
          <a:blip r:embed="rId4" cstate="print"/>
          <a:srcRect/>
          <a:stretch>
            <a:fillRect/>
          </a:stretch>
        </p:blipFill>
        <p:spPr bwMode="auto">
          <a:xfrm>
            <a:off x="0" y="9525"/>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3. VỊ TRÍ ĐẶT ỐNG DẪN LƯU</a:t>
            </a:r>
          </a:p>
        </p:txBody>
      </p:sp>
      <p:sp>
        <p:nvSpPr>
          <p:cNvPr id="6" name="Subtitle 2"/>
          <p:cNvSpPr>
            <a:spLocks noGrp="1"/>
          </p:cNvSpPr>
          <p:nvPr>
            <p:ph type="subTitle" idx="1"/>
          </p:nvPr>
        </p:nvSpPr>
        <p:spPr>
          <a:xfrm>
            <a:off x="152400" y="438150"/>
            <a:ext cx="8724900" cy="4267202"/>
          </a:xfrm>
        </p:spPr>
        <p:txBody>
          <a:bodyPr>
            <a:noAutofit/>
          </a:bodyPr>
          <a:lstStyle/>
          <a:p>
            <a:pPr algn="l"/>
            <a:endParaRPr lang="en-US" sz="2800" dirty="0" smtClean="0">
              <a:solidFill>
                <a:srgbClr val="0000FF"/>
              </a:solidFill>
              <a:latin typeface="Arial" pitchFamily="34" charset="0"/>
              <a:cs typeface="Arial" pitchFamily="34" charset="0"/>
            </a:endParaRPr>
          </a:p>
          <a:p>
            <a:endParaRPr lang="en-US" sz="2800" b="1" dirty="0" smtClean="0">
              <a:solidFill>
                <a:srgbClr val="0000FF"/>
              </a:solidFill>
              <a:latin typeface="Arial" pitchFamily="34" charset="0"/>
              <a:cs typeface="Arial" pitchFamily="34" charset="0"/>
            </a:endParaRPr>
          </a:p>
        </p:txBody>
      </p:sp>
      <p:pic>
        <p:nvPicPr>
          <p:cNvPr id="10" name="Picture 2" descr="C:\Users\VN-Pro\Desktop\Quy chuan Logo Cao Dang y Bach Mai_nho.jpg"/>
          <p:cNvPicPr>
            <a:picLocks noChangeAspect="1" noChangeArrowheads="1"/>
          </p:cNvPicPr>
          <p:nvPr/>
        </p:nvPicPr>
        <p:blipFill>
          <a:blip r:embed="rId3" cstate="print"/>
          <a:srcRect/>
          <a:stretch>
            <a:fillRect/>
          </a:stretch>
        </p:blipFill>
        <p:spPr bwMode="auto">
          <a:xfrm>
            <a:off x="8438446" y="31622"/>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D:\ảnh\LOGO bachmai.jpg"/>
          <p:cNvPicPr>
            <a:picLocks noChangeAspect="1" noChangeArrowheads="1"/>
          </p:cNvPicPr>
          <p:nvPr/>
        </p:nvPicPr>
        <p:blipFill>
          <a:blip r:embed="rId4" cstate="print"/>
          <a:srcRect/>
          <a:stretch>
            <a:fillRect/>
          </a:stretch>
        </p:blipFill>
        <p:spPr bwMode="auto">
          <a:xfrm>
            <a:off x="0" y="9525"/>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10</a:t>
            </a:fld>
            <a:endParaRPr lang="en-US"/>
          </a:p>
        </p:txBody>
      </p:sp>
      <p:sp>
        <p:nvSpPr>
          <p:cNvPr id="8" name="Subtitle 2"/>
          <p:cNvSpPr txBox="1">
            <a:spLocks/>
          </p:cNvSpPr>
          <p:nvPr/>
        </p:nvSpPr>
        <p:spPr>
          <a:xfrm>
            <a:off x="152400" y="850392"/>
            <a:ext cx="4575742" cy="41135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err="1" smtClean="0">
                <a:solidFill>
                  <a:srgbClr val="FF0000"/>
                </a:solidFill>
                <a:latin typeface="Arial" panose="020B0604020202020204" pitchFamily="34" charset="0"/>
                <a:cs typeface="Arial" panose="020B0604020202020204" pitchFamily="34" charset="0"/>
              </a:rPr>
              <a:t>Dẫn</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lưu</a:t>
            </a:r>
            <a:r>
              <a:rPr lang="en-US" dirty="0" smtClean="0">
                <a:solidFill>
                  <a:srgbClr val="FF0000"/>
                </a:solidFill>
                <a:latin typeface="Arial" panose="020B0604020202020204" pitchFamily="34" charset="0"/>
                <a:cs typeface="Arial" panose="020B0604020202020204" pitchFamily="34" charset="0"/>
              </a:rPr>
              <a:t> ổ </a:t>
            </a:r>
            <a:r>
              <a:rPr lang="en-US" dirty="0" err="1" smtClean="0">
                <a:solidFill>
                  <a:srgbClr val="FF0000"/>
                </a:solidFill>
                <a:latin typeface="Arial" panose="020B0604020202020204" pitchFamily="34" charset="0"/>
                <a:cs typeface="Arial" panose="020B0604020202020204" pitchFamily="34" charset="0"/>
              </a:rPr>
              <a:t>bụng</a:t>
            </a:r>
            <a:r>
              <a:rPr lang="en-US" dirty="0" smtClean="0">
                <a:solidFill>
                  <a:srgbClr val="FF0000"/>
                </a:solidFill>
                <a:latin typeface="Arial" panose="020B0604020202020204" pitchFamily="34" charset="0"/>
                <a:cs typeface="Arial" panose="020B0604020202020204" pitchFamily="34" charset="0"/>
              </a:rPr>
              <a:t>: </a:t>
            </a:r>
          </a:p>
          <a:p>
            <a:pPr marL="457200" indent="-457200" algn="l">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DL </a:t>
            </a:r>
            <a:r>
              <a:rPr lang="en-US" dirty="0" err="1" smtClean="0">
                <a:solidFill>
                  <a:srgbClr val="0000FF"/>
                </a:solidFill>
                <a:latin typeface="Arial" panose="020B0604020202020204" pitchFamily="34" charset="0"/>
                <a:cs typeface="Arial" panose="020B0604020202020204" pitchFamily="34" charset="0"/>
              </a:rPr>
              <a:t>túi</a:t>
            </a:r>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cùng</a:t>
            </a:r>
            <a:r>
              <a:rPr lang="en-US" dirty="0" smtClean="0">
                <a:solidFill>
                  <a:srgbClr val="0000FF"/>
                </a:solidFill>
                <a:latin typeface="Arial" panose="020B0604020202020204" pitchFamily="34" charset="0"/>
                <a:cs typeface="Arial" panose="020B0604020202020204" pitchFamily="34" charset="0"/>
              </a:rPr>
              <a:t> Douglas</a:t>
            </a:r>
          </a:p>
          <a:p>
            <a:pPr marL="457200" indent="-457200" algn="l">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DL </a:t>
            </a:r>
            <a:r>
              <a:rPr lang="en-US" dirty="0" err="1" smtClean="0">
                <a:solidFill>
                  <a:srgbClr val="0000FF"/>
                </a:solidFill>
                <a:latin typeface="Arial" panose="020B0604020202020204" pitchFamily="34" charset="0"/>
                <a:cs typeface="Arial" panose="020B0604020202020204" pitchFamily="34" charset="0"/>
              </a:rPr>
              <a:t>dưới</a:t>
            </a:r>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gan</a:t>
            </a:r>
            <a:endParaRPr lang="en-US" dirty="0" smtClean="0">
              <a:solidFill>
                <a:srgbClr val="0000FF"/>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DL </a:t>
            </a:r>
            <a:r>
              <a:rPr lang="en-US" dirty="0" err="1" smtClean="0">
                <a:solidFill>
                  <a:srgbClr val="0000FF"/>
                </a:solidFill>
                <a:latin typeface="Arial" panose="020B0604020202020204" pitchFamily="34" charset="0"/>
                <a:cs typeface="Arial" panose="020B0604020202020204" pitchFamily="34" charset="0"/>
              </a:rPr>
              <a:t>hố</a:t>
            </a:r>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lách</a:t>
            </a:r>
            <a:endParaRPr lang="en-US" dirty="0">
              <a:solidFill>
                <a:srgbClr val="0000FF"/>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DL </a:t>
            </a:r>
            <a:r>
              <a:rPr lang="en-US" dirty="0" err="1" smtClean="0">
                <a:solidFill>
                  <a:srgbClr val="0000FF"/>
                </a:solidFill>
                <a:latin typeface="Arial" panose="020B0604020202020204" pitchFamily="34" charset="0"/>
                <a:cs typeface="Arial" panose="020B0604020202020204" pitchFamily="34" charset="0"/>
              </a:rPr>
              <a:t>ống</a:t>
            </a:r>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mật</a:t>
            </a:r>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chủ</a:t>
            </a:r>
            <a:endParaRPr lang="en-US" dirty="0" smtClean="0">
              <a:solidFill>
                <a:srgbClr val="0000FF"/>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DL </a:t>
            </a:r>
            <a:r>
              <a:rPr lang="en-US" dirty="0" err="1" smtClean="0">
                <a:solidFill>
                  <a:srgbClr val="0000FF"/>
                </a:solidFill>
                <a:latin typeface="Arial" panose="020B0604020202020204" pitchFamily="34" charset="0"/>
                <a:cs typeface="Arial" panose="020B0604020202020204" pitchFamily="34" charset="0"/>
              </a:rPr>
              <a:t>túi</a:t>
            </a:r>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mật</a:t>
            </a:r>
            <a:r>
              <a:rPr lang="en-US" dirty="0" smtClean="0">
                <a:solidFill>
                  <a:srgbClr val="0000FF"/>
                </a:solidFill>
                <a:latin typeface="Arial" panose="020B0604020202020204" pitchFamily="34" charset="0"/>
                <a:cs typeface="Arial" panose="020B0604020202020204" pitchFamily="34" charset="0"/>
              </a:rPr>
              <a:t>.</a:t>
            </a:r>
          </a:p>
          <a:p>
            <a:pPr algn="l"/>
            <a:endParaRPr lang="en-US" dirty="0" smtClean="0"/>
          </a:p>
          <a:p>
            <a:pPr algn="l"/>
            <a:endParaRPr lang="en-US" sz="2800" dirty="0" smtClean="0">
              <a:solidFill>
                <a:srgbClr val="0000FF"/>
              </a:solidFill>
              <a:latin typeface="Arial" pitchFamily="34" charset="0"/>
              <a:cs typeface="Arial" pitchFamily="34" charset="0"/>
            </a:endParaRPr>
          </a:p>
          <a:p>
            <a:pPr algn="l"/>
            <a:endParaRPr lang="en-US" sz="2800" b="1" dirty="0" smtClean="0">
              <a:solidFill>
                <a:srgbClr val="0000FF"/>
              </a:solidFill>
              <a:latin typeface="Arial" pitchFamily="34" charset="0"/>
              <a:cs typeface="Arial" pitchFamily="34" charset="0"/>
            </a:endParaRPr>
          </a:p>
          <a:p>
            <a:pPr algn="l">
              <a:lnSpc>
                <a:spcPct val="150000"/>
              </a:lnSpc>
              <a:spcBef>
                <a:spcPts val="0"/>
              </a:spcBef>
            </a:pPr>
            <a:endParaRPr lang="en-US" dirty="0">
              <a:solidFill>
                <a:srgbClr val="000099"/>
              </a:solidFill>
              <a:latin typeface="Arial" pitchFamily="34" charset="0"/>
              <a:cs typeface="Arial" pitchFamily="34" charset="0"/>
            </a:endParaRPr>
          </a:p>
        </p:txBody>
      </p:sp>
      <p:pic>
        <p:nvPicPr>
          <p:cNvPr id="4" name="Picture 3"/>
          <p:cNvPicPr>
            <a:picLocks noChangeAspect="1"/>
          </p:cNvPicPr>
          <p:nvPr/>
        </p:nvPicPr>
        <p:blipFill>
          <a:blip r:embed="rId5"/>
          <a:stretch>
            <a:fillRect/>
          </a:stretch>
        </p:blipFill>
        <p:spPr>
          <a:xfrm>
            <a:off x="4455886" y="2890142"/>
            <a:ext cx="2722814" cy="1815210"/>
          </a:xfrm>
          <a:prstGeom prst="rect">
            <a:avLst/>
          </a:prstGeom>
        </p:spPr>
      </p:pic>
      <p:sp>
        <p:nvSpPr>
          <p:cNvPr id="12" name="TextBox 11"/>
          <p:cNvSpPr txBox="1"/>
          <p:nvPr/>
        </p:nvSpPr>
        <p:spPr>
          <a:xfrm>
            <a:off x="7498452" y="3113367"/>
            <a:ext cx="1440543" cy="923330"/>
          </a:xfrm>
          <a:prstGeom prst="rect">
            <a:avLst/>
          </a:prstGeom>
          <a:noFill/>
        </p:spPr>
        <p:txBody>
          <a:bodyPr wrap="square" rtlCol="0">
            <a:spAutoFit/>
          </a:bodyPr>
          <a:lstStyle/>
          <a:p>
            <a:pPr algn="ctr"/>
            <a:r>
              <a:rPr lang="en-US" b="1" dirty="0" smtClean="0">
                <a:solidFill>
                  <a:srgbClr val="0000FF"/>
                </a:solidFill>
              </a:rPr>
              <a:t>DẪN LƯU ỐNG MẬT CHỦ</a:t>
            </a:r>
            <a:endParaRPr lang="en-US" b="1" dirty="0">
              <a:solidFill>
                <a:srgbClr val="0000FF"/>
              </a:solidFill>
            </a:endParaRPr>
          </a:p>
        </p:txBody>
      </p:sp>
      <p:pic>
        <p:nvPicPr>
          <p:cNvPr id="7" name="Picture 6"/>
          <p:cNvPicPr>
            <a:picLocks noChangeAspect="1"/>
          </p:cNvPicPr>
          <p:nvPr/>
        </p:nvPicPr>
        <p:blipFill>
          <a:blip r:embed="rId6"/>
          <a:stretch>
            <a:fillRect/>
          </a:stretch>
        </p:blipFill>
        <p:spPr>
          <a:xfrm flipH="1">
            <a:off x="4414172" y="950122"/>
            <a:ext cx="2722814" cy="1745454"/>
          </a:xfrm>
          <a:prstGeom prst="rect">
            <a:avLst/>
          </a:prstGeom>
        </p:spPr>
      </p:pic>
      <p:sp>
        <p:nvSpPr>
          <p:cNvPr id="13" name="TextBox 12"/>
          <p:cNvSpPr txBox="1"/>
          <p:nvPr/>
        </p:nvSpPr>
        <p:spPr>
          <a:xfrm>
            <a:off x="7013595" y="1304975"/>
            <a:ext cx="1987096" cy="646331"/>
          </a:xfrm>
          <a:prstGeom prst="rect">
            <a:avLst/>
          </a:prstGeom>
          <a:noFill/>
        </p:spPr>
        <p:txBody>
          <a:bodyPr wrap="square" rtlCol="0">
            <a:spAutoFit/>
          </a:bodyPr>
          <a:lstStyle/>
          <a:p>
            <a:pPr algn="ctr"/>
            <a:r>
              <a:rPr lang="en-US" b="1" dirty="0" smtClean="0">
                <a:solidFill>
                  <a:srgbClr val="0000FF"/>
                </a:solidFill>
              </a:rPr>
              <a:t>DẪN LƯU </a:t>
            </a:r>
            <a:r>
              <a:rPr lang="en-US" b="1" dirty="0">
                <a:solidFill>
                  <a:srgbClr val="0000FF"/>
                </a:solidFill>
              </a:rPr>
              <a:t>D</a:t>
            </a:r>
            <a:r>
              <a:rPr lang="en-US" b="1" dirty="0" smtClean="0">
                <a:solidFill>
                  <a:srgbClr val="0000FF"/>
                </a:solidFill>
              </a:rPr>
              <a:t>OUGLAS</a:t>
            </a:r>
            <a:endParaRPr lang="en-US" b="1" dirty="0">
              <a:solidFill>
                <a:srgbClr val="0000FF"/>
              </a:solidFill>
            </a:endParaRPr>
          </a:p>
        </p:txBody>
      </p:sp>
    </p:spTree>
    <p:extLst>
      <p:ext uri="{BB962C8B-B14F-4D97-AF65-F5344CB8AC3E}">
        <p14:creationId xmlns:p14="http://schemas.microsoft.com/office/powerpoint/2010/main" val="3751933295"/>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66748"/>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3</a:t>
            </a:r>
            <a:r>
              <a:rPr lang="en-US" sz="3200" b="1" dirty="0" smtClean="0">
                <a:solidFill>
                  <a:schemeClr val="bg1"/>
                </a:solidFill>
                <a:latin typeface="Arial" pitchFamily="34" charset="0"/>
                <a:ea typeface="Tahoma" pitchFamily="34" charset="0"/>
                <a:cs typeface="Arial" pitchFamily="34" charset="0"/>
              </a:rPr>
              <a:t>. VỊ TRÍ ĐẶT ỐNG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idx="1"/>
          </p:nvPr>
        </p:nvSpPr>
        <p:spPr>
          <a:xfrm>
            <a:off x="208846" y="818722"/>
            <a:ext cx="4667954" cy="3763804"/>
          </a:xfrm>
        </p:spPr>
        <p:txBody>
          <a:bodyPr>
            <a:noAutofit/>
          </a:bodyPr>
          <a:lstStyle/>
          <a:p>
            <a:pPr marL="0" indent="0">
              <a:buNone/>
            </a:pPr>
            <a:r>
              <a:rPr lang="en-US" dirty="0" err="1" smtClean="0">
                <a:solidFill>
                  <a:srgbClr val="FF0000"/>
                </a:solidFill>
              </a:rPr>
              <a:t>Dẫn</a:t>
            </a:r>
            <a:r>
              <a:rPr lang="en-US" dirty="0" smtClean="0">
                <a:solidFill>
                  <a:srgbClr val="FF0000"/>
                </a:solidFill>
              </a:rPr>
              <a:t> </a:t>
            </a:r>
            <a:r>
              <a:rPr lang="en-US" dirty="0" err="1" smtClean="0">
                <a:solidFill>
                  <a:srgbClr val="FF0000"/>
                </a:solidFill>
              </a:rPr>
              <a:t>lưu</a:t>
            </a:r>
            <a:r>
              <a:rPr lang="en-US" dirty="0" smtClean="0">
                <a:solidFill>
                  <a:srgbClr val="FF0000"/>
                </a:solidFill>
              </a:rPr>
              <a:t> </a:t>
            </a:r>
            <a:r>
              <a:rPr lang="en-US" dirty="0" err="1" smtClean="0">
                <a:solidFill>
                  <a:srgbClr val="FF0000"/>
                </a:solidFill>
              </a:rPr>
              <a:t>lồng</a:t>
            </a:r>
            <a:r>
              <a:rPr lang="en-US" dirty="0" smtClean="0">
                <a:solidFill>
                  <a:srgbClr val="FF0000"/>
                </a:solidFill>
              </a:rPr>
              <a:t> </a:t>
            </a:r>
            <a:r>
              <a:rPr lang="en-US" dirty="0" err="1" smtClean="0">
                <a:solidFill>
                  <a:srgbClr val="FF0000"/>
                </a:solidFill>
              </a:rPr>
              <a:t>ngực</a:t>
            </a:r>
            <a:r>
              <a:rPr lang="en-US" dirty="0" smtClean="0">
                <a:solidFill>
                  <a:srgbClr val="FF0000"/>
                </a:solidFill>
              </a:rPr>
              <a:t>: </a:t>
            </a:r>
          </a:p>
          <a:p>
            <a:r>
              <a:rPr lang="en-US" dirty="0" smtClean="0">
                <a:solidFill>
                  <a:srgbClr val="0000FF"/>
                </a:solidFill>
              </a:rPr>
              <a:t>DL </a:t>
            </a:r>
            <a:r>
              <a:rPr lang="en-US" dirty="0" err="1" smtClean="0">
                <a:solidFill>
                  <a:srgbClr val="0000FF"/>
                </a:solidFill>
              </a:rPr>
              <a:t>màng</a:t>
            </a:r>
            <a:r>
              <a:rPr lang="en-US" dirty="0" smtClean="0">
                <a:solidFill>
                  <a:srgbClr val="0000FF"/>
                </a:solidFill>
              </a:rPr>
              <a:t> </a:t>
            </a:r>
            <a:r>
              <a:rPr lang="en-US" dirty="0" err="1" smtClean="0">
                <a:solidFill>
                  <a:srgbClr val="0000FF"/>
                </a:solidFill>
              </a:rPr>
              <a:t>phổi</a:t>
            </a:r>
            <a:endParaRPr lang="en-US" dirty="0" smtClean="0">
              <a:solidFill>
                <a:srgbClr val="0000FF"/>
              </a:solidFill>
            </a:endParaRPr>
          </a:p>
          <a:p>
            <a:r>
              <a:rPr lang="en-US" dirty="0" smtClean="0">
                <a:solidFill>
                  <a:srgbClr val="0000FF"/>
                </a:solidFill>
              </a:rPr>
              <a:t>DL </a:t>
            </a:r>
            <a:r>
              <a:rPr lang="en-US" dirty="0" err="1" smtClean="0">
                <a:solidFill>
                  <a:srgbClr val="0000FF"/>
                </a:solidFill>
              </a:rPr>
              <a:t>màng</a:t>
            </a:r>
            <a:r>
              <a:rPr lang="en-US" dirty="0" smtClean="0">
                <a:solidFill>
                  <a:srgbClr val="0000FF"/>
                </a:solidFill>
              </a:rPr>
              <a:t> </a:t>
            </a:r>
            <a:r>
              <a:rPr lang="en-US" dirty="0" err="1" smtClean="0">
                <a:solidFill>
                  <a:srgbClr val="0000FF"/>
                </a:solidFill>
              </a:rPr>
              <a:t>tim</a:t>
            </a:r>
            <a:endParaRPr lang="en-US" dirty="0">
              <a:solidFill>
                <a:srgbClr val="0000FF"/>
              </a:solidFill>
            </a:endParaRPr>
          </a:p>
          <a:p>
            <a:r>
              <a:rPr lang="en-US" sz="2800" dirty="0">
                <a:solidFill>
                  <a:srgbClr val="0000FF"/>
                </a:solidFill>
                <a:latin typeface="Arial" pitchFamily="34" charset="0"/>
                <a:cs typeface="Arial" pitchFamily="34" charset="0"/>
              </a:rPr>
              <a:t>DL </a:t>
            </a:r>
            <a:r>
              <a:rPr lang="en-US" sz="2800" dirty="0" err="1">
                <a:solidFill>
                  <a:srgbClr val="0000FF"/>
                </a:solidFill>
                <a:latin typeface="Arial" pitchFamily="34" charset="0"/>
                <a:cs typeface="Arial" pitchFamily="34" charset="0"/>
              </a:rPr>
              <a:t>trung</a:t>
            </a:r>
            <a:r>
              <a:rPr lang="en-US" sz="2800" dirty="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thất</a:t>
            </a:r>
            <a:endParaRPr lang="en-US" sz="2800" dirty="0" smtClean="0">
              <a:solidFill>
                <a:srgbClr val="0000FF"/>
              </a:solidFill>
              <a:latin typeface="Arial" pitchFamily="34" charset="0"/>
              <a:cs typeface="Arial" pitchFamily="34" charset="0"/>
            </a:endParaRPr>
          </a:p>
          <a:p>
            <a:endParaRPr lang="en-US" sz="2800" b="1" dirty="0" smtClean="0">
              <a:solidFill>
                <a:srgbClr val="0000FF"/>
              </a:solidFill>
              <a:latin typeface="Arial" pitchFamily="34" charset="0"/>
              <a:cs typeface="Arial" pitchFamily="34" charset="0"/>
            </a:endParaRPr>
          </a:p>
          <a:p>
            <a:pPr algn="l">
              <a:lnSpc>
                <a:spcPct val="150000"/>
              </a:lnSpc>
              <a:spcBef>
                <a:spcPts val="0"/>
              </a:spcBef>
            </a:pPr>
            <a:endParaRPr lang="en-US" dirty="0">
              <a:solidFill>
                <a:srgbClr val="000099"/>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4EAF65A9-22AB-466A-842E-C5BF9E56D958}" type="slidenum">
              <a:rPr lang="en-US" smtClean="0"/>
              <a:pPr/>
              <a:t>11</a:t>
            </a:fld>
            <a:endParaRPr lang="en-US"/>
          </a:p>
        </p:txBody>
      </p:sp>
      <p:pic>
        <p:nvPicPr>
          <p:cNvPr id="10" name="Picture 2" descr="C:\Users\VN-Pro\Desktop\Quy chuan Logo Cao Dang y Bach Mai_nho.jpg"/>
          <p:cNvPicPr>
            <a:picLocks noChangeAspect="1" noChangeArrowheads="1"/>
          </p:cNvPicPr>
          <p:nvPr/>
        </p:nvPicPr>
        <p:blipFill>
          <a:blip r:embed="rId3" cstate="print"/>
          <a:srcRect/>
          <a:stretch>
            <a:fillRect/>
          </a:stretch>
        </p:blipFill>
        <p:spPr bwMode="auto">
          <a:xfrm>
            <a:off x="8438446" y="-12097"/>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D:\ảnh\LOGO bachmai.jpg"/>
          <p:cNvPicPr>
            <a:picLocks noChangeAspect="1" noChangeArrowheads="1"/>
          </p:cNvPicPr>
          <p:nvPr/>
        </p:nvPicPr>
        <p:blipFill>
          <a:blip r:embed="rId4" cstate="print"/>
          <a:srcRect/>
          <a:stretch>
            <a:fillRect/>
          </a:stretch>
        </p:blipFill>
        <p:spPr bwMode="auto">
          <a:xfrm>
            <a:off x="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5"/>
          <a:stretch>
            <a:fillRect/>
          </a:stretch>
        </p:blipFill>
        <p:spPr>
          <a:xfrm>
            <a:off x="5098346" y="818722"/>
            <a:ext cx="3340100" cy="2379159"/>
          </a:xfrm>
          <a:prstGeom prst="rect">
            <a:avLst/>
          </a:prstGeom>
        </p:spPr>
      </p:pic>
      <p:pic>
        <p:nvPicPr>
          <p:cNvPr id="5" name="Picture 4"/>
          <p:cNvPicPr>
            <a:picLocks noChangeAspect="1"/>
          </p:cNvPicPr>
          <p:nvPr/>
        </p:nvPicPr>
        <p:blipFill>
          <a:blip r:embed="rId6"/>
          <a:stretch>
            <a:fillRect/>
          </a:stretch>
        </p:blipFill>
        <p:spPr>
          <a:xfrm>
            <a:off x="2971800" y="2897982"/>
            <a:ext cx="2857500" cy="2143125"/>
          </a:xfrm>
          <a:prstGeom prst="rect">
            <a:avLst/>
          </a:prstGeom>
        </p:spPr>
      </p:pic>
    </p:spTree>
    <p:extLst>
      <p:ext uri="{BB962C8B-B14F-4D97-AF65-F5344CB8AC3E}">
        <p14:creationId xmlns:p14="http://schemas.microsoft.com/office/powerpoint/2010/main" val="2492630608"/>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674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3</a:t>
            </a:r>
            <a:r>
              <a:rPr lang="en-US" sz="3200" b="1" dirty="0" smtClean="0">
                <a:solidFill>
                  <a:schemeClr val="bg1"/>
                </a:solidFill>
                <a:latin typeface="Arial" pitchFamily="34" charset="0"/>
                <a:ea typeface="Tahoma" pitchFamily="34" charset="0"/>
                <a:cs typeface="Arial" pitchFamily="34" charset="0"/>
              </a:rPr>
              <a:t>. VỊ TRÍ ĐẶT ỐNG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sz="half" idx="1"/>
          </p:nvPr>
        </p:nvSpPr>
        <p:spPr>
          <a:xfrm>
            <a:off x="457200" y="776584"/>
            <a:ext cx="8610600" cy="3818039"/>
          </a:xfrm>
        </p:spPr>
        <p:txBody>
          <a:bodyPr>
            <a:noAutofit/>
          </a:bodyPr>
          <a:lstStyle/>
          <a:p>
            <a:pPr marL="0" lvl="0" indent="0">
              <a:buNone/>
            </a:pPr>
            <a:r>
              <a:rPr lang="en-US" sz="3000" dirty="0" err="1">
                <a:solidFill>
                  <a:srgbClr val="FF0000"/>
                </a:solidFill>
                <a:latin typeface="Arial" panose="020B0604020202020204" pitchFamily="34" charset="0"/>
                <a:cs typeface="Arial" panose="020B0604020202020204" pitchFamily="34" charset="0"/>
              </a:rPr>
              <a:t>Dẫn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lưu</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tiết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niệu</a:t>
            </a:r>
            <a:r>
              <a:rPr lang="en-US" sz="3000" dirty="0">
                <a:solidFill>
                  <a:srgbClr val="FF0000"/>
                </a:solidFill>
                <a:latin typeface="Arial" panose="020B0604020202020204" pitchFamily="34" charset="0"/>
                <a:cs typeface="Arial" panose="020B0604020202020204" pitchFamily="34" charset="0"/>
              </a:rPr>
              <a:t>: </a:t>
            </a:r>
            <a:r>
              <a:rPr lang="en-US" sz="3000" dirty="0" smtClean="0">
                <a:solidFill>
                  <a:srgbClr val="0000FF"/>
                </a:solidFill>
                <a:latin typeface="Arial" panose="020B0604020202020204" pitchFamily="34" charset="0"/>
                <a:cs typeface="Arial" panose="020B0604020202020204" pitchFamily="34" charset="0"/>
              </a:rPr>
              <a:t>DL </a:t>
            </a:r>
            <a:r>
              <a:rPr lang="en-US" sz="3000" dirty="0" err="1" smtClean="0">
                <a:solidFill>
                  <a:srgbClr val="0000FF"/>
                </a:solidFill>
                <a:latin typeface="Arial" panose="020B0604020202020204" pitchFamily="34" charset="0"/>
                <a:cs typeface="Arial" panose="020B0604020202020204" pitchFamily="34" charset="0"/>
              </a:rPr>
              <a:t>hố</a:t>
            </a:r>
            <a:r>
              <a:rPr lang="en-US" sz="3000" dirty="0" smtClean="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thận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bể</a:t>
            </a:r>
            <a:r>
              <a:rPr lang="en-US" sz="3000" dirty="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thận</a:t>
            </a:r>
            <a:r>
              <a:rPr lang="en-US" sz="3000" dirty="0" smtClean="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niệu</a:t>
            </a:r>
            <a:r>
              <a:rPr lang="en-US" sz="3000" dirty="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quản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chân</a:t>
            </a:r>
            <a:r>
              <a:rPr lang="en-US" sz="3000" dirty="0" smtClean="0">
                <a:solidFill>
                  <a:srgbClr val="0000FF"/>
                </a:solidFill>
                <a:latin typeface="Arial" panose="020B0604020202020204" pitchFamily="34" charset="0"/>
                <a:cs typeface="Arial" panose="020B0604020202020204" pitchFamily="34" charset="0"/>
              </a:rPr>
              <a:t> catheter.</a:t>
            </a:r>
          </a:p>
          <a:p>
            <a:pPr lvl="0"/>
            <a:endParaRPr lang="en-US" sz="3000" dirty="0" smtClean="0">
              <a:solidFill>
                <a:srgbClr val="0000FF"/>
              </a:solidFill>
              <a:latin typeface="Arial" panose="020B0604020202020204" pitchFamily="34" charset="0"/>
              <a:cs typeface="Arial" panose="020B0604020202020204" pitchFamily="34" charset="0"/>
            </a:endParaRPr>
          </a:p>
          <a:p>
            <a:pPr lvl="0"/>
            <a:endParaRPr lang="en-US" sz="3000" dirty="0" smtClean="0">
              <a:solidFill>
                <a:srgbClr val="0000FF"/>
              </a:solidFill>
              <a:latin typeface="Arial" panose="020B0604020202020204" pitchFamily="34" charset="0"/>
              <a:cs typeface="Arial" panose="020B0604020202020204" pitchFamily="34" charset="0"/>
            </a:endParaRPr>
          </a:p>
          <a:p>
            <a:pPr lvl="0"/>
            <a:endParaRPr lang="en-US" sz="3000" dirty="0">
              <a:solidFill>
                <a:srgbClr val="0000FF"/>
              </a:solidFill>
              <a:latin typeface="Arial" panose="020B0604020202020204" pitchFamily="34" charset="0"/>
              <a:cs typeface="Arial" panose="020B0604020202020204" pitchFamily="34" charset="0"/>
            </a:endParaRPr>
          </a:p>
          <a:p>
            <a:pPr lvl="0"/>
            <a:endParaRPr lang="en-US" sz="3000" dirty="0" smtClean="0">
              <a:solidFill>
                <a:srgbClr val="0000FF"/>
              </a:solidFill>
              <a:latin typeface="Arial" panose="020B0604020202020204" pitchFamily="34" charset="0"/>
              <a:cs typeface="Arial" panose="020B0604020202020204" pitchFamily="34" charset="0"/>
            </a:endParaRPr>
          </a:p>
          <a:p>
            <a:pPr algn="l"/>
            <a:endParaRPr lang="en-US" sz="2800" dirty="0" smtClean="0">
              <a:solidFill>
                <a:srgbClr val="0000FF"/>
              </a:solidFill>
              <a:latin typeface="Arial" pitchFamily="34" charset="0"/>
              <a:cs typeface="Arial" pitchFamily="34" charset="0"/>
            </a:endParaRPr>
          </a:p>
          <a:p>
            <a:endParaRPr lang="en-US" sz="2800" b="1" dirty="0" smtClean="0">
              <a:solidFill>
                <a:srgbClr val="0000FF"/>
              </a:solidFill>
              <a:latin typeface="Arial" pitchFamily="34" charset="0"/>
              <a:cs typeface="Arial" pitchFamily="34" charset="0"/>
            </a:endParaRPr>
          </a:p>
          <a:p>
            <a:pPr algn="l">
              <a:lnSpc>
                <a:spcPct val="150000"/>
              </a:lnSpc>
              <a:spcBef>
                <a:spcPts val="0"/>
              </a:spcBef>
            </a:pPr>
            <a:endParaRPr lang="en-US" dirty="0">
              <a:solidFill>
                <a:srgbClr val="000099"/>
              </a:solidFill>
              <a:latin typeface="Arial" pitchFamily="34" charset="0"/>
              <a:cs typeface="Arial" pitchFamily="34" charset="0"/>
            </a:endParaRPr>
          </a:p>
        </p:txBody>
      </p:sp>
      <p:pic>
        <p:nvPicPr>
          <p:cNvPr id="10"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D:\ảnh\LOGO bachmai.jpg"/>
          <p:cNvPicPr>
            <a:picLocks noChangeAspect="1" noChangeArrowheads="1"/>
          </p:cNvPicPr>
          <p:nvPr/>
        </p:nvPicPr>
        <p:blipFill>
          <a:blip r:embed="rId4" cstate="print"/>
          <a:srcRect/>
          <a:stretch>
            <a:fillRect/>
          </a:stretch>
        </p:blipFill>
        <p:spPr bwMode="auto">
          <a:xfrm>
            <a:off x="0" y="-1"/>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6" name="Picture 8" descr="C:\Users\VN-Pro\Desktop\ho than.jpg"/>
          <p:cNvPicPr>
            <a:picLocks noChangeAspect="1" noChangeArrowheads="1"/>
          </p:cNvPicPr>
          <p:nvPr/>
        </p:nvPicPr>
        <p:blipFill>
          <a:blip r:embed="rId5" cstate="print"/>
          <a:srcRect/>
          <a:stretch>
            <a:fillRect/>
          </a:stretch>
        </p:blipFill>
        <p:spPr bwMode="auto">
          <a:xfrm>
            <a:off x="152400" y="1895309"/>
            <a:ext cx="4709779" cy="2552395"/>
          </a:xfrm>
          <a:prstGeom prst="rect">
            <a:avLst/>
          </a:prstGeom>
          <a:noFill/>
        </p:spPr>
      </p:pic>
      <p:sp>
        <p:nvSpPr>
          <p:cNvPr id="15" name="TextBox 14"/>
          <p:cNvSpPr txBox="1"/>
          <p:nvPr/>
        </p:nvSpPr>
        <p:spPr>
          <a:xfrm>
            <a:off x="4994457" y="4549268"/>
            <a:ext cx="3941064" cy="461665"/>
          </a:xfrm>
          <a:prstGeom prst="rect">
            <a:avLst/>
          </a:prstGeom>
          <a:solidFill>
            <a:srgbClr val="92D050"/>
          </a:solidFill>
        </p:spPr>
        <p:txBody>
          <a:bodyPr wrap="square" rtlCol="0">
            <a:spAutoFit/>
          </a:bodyPr>
          <a:lstStyle/>
          <a:p>
            <a:pPr algn="ctr"/>
            <a:r>
              <a:rPr lang="en-US" sz="2400" b="1" dirty="0" err="1" smtClean="0">
                <a:solidFill>
                  <a:srgbClr val="FF0000"/>
                </a:solidFill>
              </a:rPr>
              <a:t>Chân</a:t>
            </a:r>
            <a:r>
              <a:rPr lang="en-US" sz="2400" b="1" dirty="0" smtClean="0">
                <a:solidFill>
                  <a:srgbClr val="FF0000"/>
                </a:solidFill>
              </a:rPr>
              <a:t> catheter </a:t>
            </a:r>
            <a:r>
              <a:rPr lang="en-US" sz="2400" b="1" dirty="0" err="1" smtClean="0">
                <a:solidFill>
                  <a:srgbClr val="FF0000"/>
                </a:solidFill>
              </a:rPr>
              <a:t>lọc</a:t>
            </a:r>
            <a:r>
              <a:rPr lang="en-US" sz="2400" b="1" dirty="0" smtClean="0">
                <a:solidFill>
                  <a:srgbClr val="FF0000"/>
                </a:solidFill>
              </a:rPr>
              <a:t> </a:t>
            </a:r>
            <a:r>
              <a:rPr lang="en-US" sz="2400" b="1" dirty="0" err="1" smtClean="0">
                <a:solidFill>
                  <a:srgbClr val="FF0000"/>
                </a:solidFill>
              </a:rPr>
              <a:t>màng</a:t>
            </a:r>
            <a:r>
              <a:rPr lang="en-US" sz="2400" b="1" dirty="0" smtClean="0">
                <a:solidFill>
                  <a:srgbClr val="FF0000"/>
                </a:solidFill>
              </a:rPr>
              <a:t> </a:t>
            </a:r>
            <a:r>
              <a:rPr lang="en-US" sz="2400" b="1" dirty="0" err="1" smtClean="0">
                <a:solidFill>
                  <a:srgbClr val="FF0000"/>
                </a:solidFill>
              </a:rPr>
              <a:t>bụng</a:t>
            </a:r>
            <a:endParaRPr lang="en-US" sz="2400" b="1" dirty="0">
              <a:solidFill>
                <a:srgbClr val="FF0000"/>
              </a:solidFill>
            </a:endParaRPr>
          </a:p>
        </p:txBody>
      </p:sp>
      <p:sp>
        <p:nvSpPr>
          <p:cNvPr id="16" name="TextBox 15"/>
          <p:cNvSpPr txBox="1"/>
          <p:nvPr/>
        </p:nvSpPr>
        <p:spPr>
          <a:xfrm>
            <a:off x="773739" y="4549304"/>
            <a:ext cx="3467100" cy="461665"/>
          </a:xfrm>
          <a:prstGeom prst="rect">
            <a:avLst/>
          </a:prstGeom>
          <a:solidFill>
            <a:srgbClr val="92D050"/>
          </a:solidFill>
        </p:spPr>
        <p:txBody>
          <a:bodyPr wrap="square" rtlCol="0">
            <a:spAutoFit/>
          </a:bodyPr>
          <a:lstStyle/>
          <a:p>
            <a:pPr algn="ctr"/>
            <a:r>
              <a:rPr lang="en-US" sz="2400" b="1" dirty="0" err="1" smtClean="0">
                <a:solidFill>
                  <a:srgbClr val="FF0000"/>
                </a:solidFill>
              </a:rPr>
              <a:t>Ống</a:t>
            </a:r>
            <a:r>
              <a:rPr lang="en-US" sz="2400" b="1" dirty="0" smtClean="0">
                <a:solidFill>
                  <a:srgbClr val="FF0000"/>
                </a:solidFill>
              </a:rPr>
              <a:t> </a:t>
            </a:r>
            <a:r>
              <a:rPr lang="en-US" sz="2400" b="1" dirty="0" err="1" smtClean="0">
                <a:solidFill>
                  <a:srgbClr val="FF0000"/>
                </a:solidFill>
              </a:rPr>
              <a:t>dẫn</a:t>
            </a:r>
            <a:r>
              <a:rPr lang="en-US" sz="2400" b="1" dirty="0" smtClean="0">
                <a:solidFill>
                  <a:srgbClr val="FF0000"/>
                </a:solidFill>
              </a:rPr>
              <a:t> </a:t>
            </a:r>
            <a:r>
              <a:rPr lang="en-US" sz="2400" b="1" dirty="0" err="1" smtClean="0">
                <a:solidFill>
                  <a:srgbClr val="FF0000"/>
                </a:solidFill>
              </a:rPr>
              <a:t>lưu</a:t>
            </a:r>
            <a:r>
              <a:rPr lang="en-US" sz="2400" b="1" dirty="0" smtClean="0">
                <a:solidFill>
                  <a:srgbClr val="FF0000"/>
                </a:solidFill>
              </a:rPr>
              <a:t> </a:t>
            </a:r>
            <a:r>
              <a:rPr lang="en-US" sz="2400" b="1" dirty="0" err="1" smtClean="0">
                <a:solidFill>
                  <a:srgbClr val="FF0000"/>
                </a:solidFill>
              </a:rPr>
              <a:t>bể</a:t>
            </a:r>
            <a:r>
              <a:rPr lang="en-US" sz="2400" b="1" dirty="0" smtClean="0">
                <a:solidFill>
                  <a:srgbClr val="FF0000"/>
                </a:solidFill>
              </a:rPr>
              <a:t> </a:t>
            </a:r>
            <a:r>
              <a:rPr lang="en-US" sz="2400" b="1" dirty="0" err="1" smtClean="0">
                <a:solidFill>
                  <a:srgbClr val="FF0000"/>
                </a:solidFill>
              </a:rPr>
              <a:t>thận</a:t>
            </a:r>
            <a:endParaRPr lang="en-US" sz="2400" b="1" dirty="0">
              <a:solidFill>
                <a:srgbClr val="FF0000"/>
              </a:solidFill>
            </a:endParaRPr>
          </a:p>
        </p:txBody>
      </p:sp>
      <p:pic>
        <p:nvPicPr>
          <p:cNvPr id="1026" name="Picture 2" descr="Cứu bệnh nhân suy thận giai đoạn cuối bằng phương pháp lọc màng bụng - Zing  - Tri thức trực tuyến"/>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5277921" y="1895308"/>
            <a:ext cx="3374136" cy="255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19770"/>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66748"/>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3</a:t>
            </a:r>
            <a:r>
              <a:rPr lang="en-US" sz="3200" b="1" dirty="0" smtClean="0">
                <a:solidFill>
                  <a:schemeClr val="bg1"/>
                </a:solidFill>
                <a:latin typeface="Arial" pitchFamily="34" charset="0"/>
                <a:ea typeface="Tahoma" pitchFamily="34" charset="0"/>
                <a:cs typeface="Arial" pitchFamily="34" charset="0"/>
              </a:rPr>
              <a:t>. VỊ TRÍ ĐẶT ỐNG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idx="1"/>
          </p:nvPr>
        </p:nvSpPr>
        <p:spPr>
          <a:xfrm>
            <a:off x="230415" y="766643"/>
            <a:ext cx="5649685" cy="2636957"/>
          </a:xfrm>
        </p:spPr>
        <p:txBody>
          <a:bodyPr>
            <a:noAutofit/>
          </a:bodyPr>
          <a:lstStyle/>
          <a:p>
            <a:pPr lvl="0"/>
            <a:r>
              <a:rPr lang="en-US" sz="3000" dirty="0" err="1" smtClean="0">
                <a:solidFill>
                  <a:srgbClr val="FF0000"/>
                </a:solidFill>
                <a:latin typeface="Arial" panose="020B0604020202020204" pitchFamily="34" charset="0"/>
                <a:cs typeface="Arial" panose="020B0604020202020204" pitchFamily="34" charset="0"/>
              </a:rPr>
              <a:t>Dẫn</a:t>
            </a:r>
            <a:r>
              <a:rPr lang="en-US" sz="3000" dirty="0" smtClean="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lưu</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vết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thương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Phần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mềm</a:t>
            </a:r>
            <a:r>
              <a:rPr lang="en-US" sz="3000" dirty="0">
                <a:solidFill>
                  <a:srgbClr val="0000FF"/>
                </a:solidFill>
                <a:latin typeface="Arial" panose="020B0604020202020204" pitchFamily="34" charset="0"/>
                <a:cs typeface="Arial" panose="020B0604020202020204" pitchFamily="34" charset="0"/>
              </a:rPr>
              <a:t>, ổ </a:t>
            </a:r>
            <a:r>
              <a:rPr lang="en-US" sz="3000" dirty="0" err="1">
                <a:solidFill>
                  <a:srgbClr val="0000FF"/>
                </a:solidFill>
                <a:latin typeface="Arial" panose="020B0604020202020204" pitchFamily="34" charset="0"/>
                <a:cs typeface="Arial" panose="020B0604020202020204" pitchFamily="34" charset="0"/>
              </a:rPr>
              <a:t>áp</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xe</a:t>
            </a:r>
            <a:r>
              <a:rPr lang="en-US" sz="3000" dirty="0">
                <a:solidFill>
                  <a:srgbClr val="0000FF"/>
                </a:solidFill>
                <a:latin typeface="Arial" panose="020B0604020202020204" pitchFamily="34" charset="0"/>
                <a:cs typeface="Arial" panose="020B0604020202020204" pitchFamily="34" charset="0"/>
              </a:rPr>
              <a:t>.</a:t>
            </a:r>
          </a:p>
          <a:p>
            <a:pPr lvl="0"/>
            <a:r>
              <a:rPr lang="en-US" sz="3000" dirty="0" err="1">
                <a:solidFill>
                  <a:srgbClr val="FF0000"/>
                </a:solidFill>
                <a:latin typeface="Arial" panose="020B0604020202020204" pitchFamily="34" charset="0"/>
                <a:cs typeface="Arial" panose="020B0604020202020204" pitchFamily="34" charset="0"/>
              </a:rPr>
              <a:t>Dẫn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lưu</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xương</a:t>
            </a:r>
            <a:r>
              <a:rPr lang="en-US" sz="3000" dirty="0">
                <a:solidFill>
                  <a:srgbClr val="FF0000"/>
                </a:solidFill>
                <a:latin typeface="Arial" panose="020B0604020202020204" pitchFamily="34" charset="0"/>
                <a:cs typeface="Arial" panose="020B0604020202020204" pitchFamily="34" charset="0"/>
              </a:rPr>
              <a:t>, ổ </a:t>
            </a:r>
            <a:r>
              <a:rPr lang="en-US" sz="3000" dirty="0" err="1">
                <a:solidFill>
                  <a:srgbClr val="FF0000"/>
                </a:solidFill>
                <a:latin typeface="Arial" panose="020B0604020202020204" pitchFamily="34" charset="0"/>
                <a:cs typeface="Arial" panose="020B0604020202020204" pitchFamily="34" charset="0"/>
              </a:rPr>
              <a:t>khớp</a:t>
            </a:r>
            <a:r>
              <a:rPr lang="en-US" sz="3000" dirty="0">
                <a:solidFill>
                  <a:srgbClr val="FF0000"/>
                </a:solidFill>
                <a:latin typeface="Arial" panose="020B0604020202020204" pitchFamily="34" charset="0"/>
                <a:cs typeface="Arial" panose="020B0604020202020204" pitchFamily="34" charset="0"/>
              </a:rPr>
              <a:t>.</a:t>
            </a:r>
          </a:p>
          <a:p>
            <a:pPr lvl="0"/>
            <a:r>
              <a:rPr lang="en-US" sz="3000" dirty="0" err="1" smtClean="0">
                <a:solidFill>
                  <a:srgbClr val="FF0000"/>
                </a:solidFill>
                <a:latin typeface="Arial" panose="020B0604020202020204" pitchFamily="34" charset="0"/>
                <a:cs typeface="Arial" panose="020B0604020202020204" pitchFamily="34" charset="0"/>
              </a:rPr>
              <a:t>Dẫn</a:t>
            </a:r>
            <a:r>
              <a:rPr lang="en-US" sz="3000" dirty="0" smtClean="0">
                <a:solidFill>
                  <a:srgbClr val="FF0000"/>
                </a:solidFill>
                <a:latin typeface="Arial" panose="020B0604020202020204" pitchFamily="34" charset="0"/>
                <a:cs typeface="Arial" panose="020B0604020202020204" pitchFamily="34" charset="0"/>
              </a:rPr>
              <a:t> </a:t>
            </a:r>
            <a:r>
              <a:rPr lang="en-US" sz="3000" dirty="0" err="1" smtClean="0">
                <a:solidFill>
                  <a:srgbClr val="FF0000"/>
                </a:solidFill>
                <a:latin typeface="Arial" panose="020B0604020202020204" pitchFamily="34" charset="0"/>
                <a:cs typeface="Arial" panose="020B0604020202020204" pitchFamily="34" charset="0"/>
              </a:rPr>
              <a:t>lưu</a:t>
            </a:r>
            <a:r>
              <a:rPr lang="en-US" sz="3000" dirty="0" smtClean="0">
                <a:solidFill>
                  <a:srgbClr val="FF0000"/>
                </a:solidFill>
                <a:latin typeface="Arial" panose="020B0604020202020204" pitchFamily="34" charset="0"/>
                <a:cs typeface="Arial" panose="020B0604020202020204" pitchFamily="34" charset="0"/>
              </a:rPr>
              <a:t> </a:t>
            </a:r>
            <a:r>
              <a:rPr lang="en-US" sz="3000" dirty="0" err="1" smtClean="0">
                <a:solidFill>
                  <a:srgbClr val="FF0000"/>
                </a:solidFill>
                <a:latin typeface="Arial" panose="020B0604020202020204" pitchFamily="34" charset="0"/>
                <a:cs typeface="Arial" panose="020B0604020202020204" pitchFamily="34" charset="0"/>
              </a:rPr>
              <a:t>đầu</a:t>
            </a:r>
            <a:r>
              <a:rPr lang="en-US" sz="3000" dirty="0" smtClean="0">
                <a:solidFill>
                  <a:srgbClr val="FF0000"/>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dẫn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lưu</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vết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mổ</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dưới</a:t>
            </a:r>
            <a:r>
              <a:rPr lang="en-US" sz="3000" dirty="0" smtClean="0">
                <a:solidFill>
                  <a:srgbClr val="0000FF"/>
                </a:solidFill>
                <a:latin typeface="Arial" panose="020B0604020202020204" pitchFamily="34" charset="0"/>
                <a:cs typeface="Arial" panose="020B0604020202020204" pitchFamily="34" charset="0"/>
              </a:rPr>
              <a:t> da </a:t>
            </a:r>
            <a:r>
              <a:rPr lang="en-US" sz="3000" dirty="0" err="1" smtClean="0">
                <a:solidFill>
                  <a:srgbClr val="0000FF"/>
                </a:solidFill>
                <a:latin typeface="Arial" panose="020B0604020202020204" pitchFamily="34" charset="0"/>
                <a:cs typeface="Arial" panose="020B0604020202020204" pitchFamily="34" charset="0"/>
              </a:rPr>
              <a:t>đầu</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dẫn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lưu</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giải</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áp</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não</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thất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dẫn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lưu</a:t>
            </a:r>
            <a:r>
              <a:rPr lang="en-US" sz="3000" dirty="0" smtClean="0">
                <a:solidFill>
                  <a:srgbClr val="0000FF"/>
                </a:solidFill>
                <a:latin typeface="Arial" panose="020B0604020202020204" pitchFamily="34" charset="0"/>
                <a:cs typeface="Arial" panose="020B0604020202020204" pitchFamily="34" charset="0"/>
              </a:rPr>
              <a:t> ổ </a:t>
            </a:r>
            <a:r>
              <a:rPr lang="en-US" sz="3000" dirty="0" err="1" smtClean="0">
                <a:solidFill>
                  <a:srgbClr val="0000FF"/>
                </a:solidFill>
                <a:latin typeface="Arial" panose="020B0604020202020204" pitchFamily="34" charset="0"/>
                <a:cs typeface="Arial" panose="020B0604020202020204" pitchFamily="34" charset="0"/>
              </a:rPr>
              <a:t>áp</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xe</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não</a:t>
            </a:r>
            <a:endParaRPr lang="en-US" sz="2800" dirty="0" smtClean="0">
              <a:solidFill>
                <a:srgbClr val="0000FF"/>
              </a:solidFill>
              <a:latin typeface="Arial" pitchFamily="34" charset="0"/>
              <a:cs typeface="Arial" pitchFamily="34" charset="0"/>
            </a:endParaRPr>
          </a:p>
          <a:p>
            <a:endParaRPr lang="en-US" sz="2800" b="1" dirty="0" smtClean="0">
              <a:solidFill>
                <a:srgbClr val="0000FF"/>
              </a:solidFill>
              <a:latin typeface="Arial" pitchFamily="34" charset="0"/>
              <a:cs typeface="Arial" pitchFamily="34" charset="0"/>
            </a:endParaRPr>
          </a:p>
          <a:p>
            <a:pPr algn="l">
              <a:lnSpc>
                <a:spcPct val="150000"/>
              </a:lnSpc>
              <a:spcBef>
                <a:spcPts val="0"/>
              </a:spcBef>
            </a:pPr>
            <a:endParaRPr lang="en-US" dirty="0">
              <a:solidFill>
                <a:srgbClr val="000099"/>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4EAF65A9-22AB-466A-842E-C5BF9E56D958}" type="slidenum">
              <a:rPr lang="en-US" smtClean="0"/>
              <a:pPr/>
              <a:t>13</a:t>
            </a:fld>
            <a:endParaRPr lang="en-US"/>
          </a:p>
        </p:txBody>
      </p:sp>
      <p:pic>
        <p:nvPicPr>
          <p:cNvPr id="10" name="Picture 2" descr="C:\Users\VN-Pro\Desktop\Quy chuan Logo Cao Dang y Bach Mai_nho.jpg"/>
          <p:cNvPicPr>
            <a:picLocks noChangeAspect="1" noChangeArrowheads="1"/>
          </p:cNvPicPr>
          <p:nvPr/>
        </p:nvPicPr>
        <p:blipFill>
          <a:blip r:embed="rId3" cstate="print"/>
          <a:srcRect/>
          <a:stretch>
            <a:fillRect/>
          </a:stretch>
        </p:blipFill>
        <p:spPr bwMode="auto">
          <a:xfrm>
            <a:off x="84384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D:\ảnh\LOGO bachmai.jpg"/>
          <p:cNvPicPr>
            <a:picLocks noChangeAspect="1" noChangeArrowheads="1"/>
          </p:cNvPicPr>
          <p:nvPr/>
        </p:nvPicPr>
        <p:blipFill>
          <a:blip r:embed="rId4" cstate="print"/>
          <a:srcRect/>
          <a:stretch>
            <a:fillRect/>
          </a:stretch>
        </p:blipFill>
        <p:spPr bwMode="auto">
          <a:xfrm>
            <a:off x="0" y="419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6225721" y="4534853"/>
            <a:ext cx="2788557" cy="369332"/>
          </a:xfrm>
          <a:prstGeom prst="rect">
            <a:avLst/>
          </a:prstGeom>
          <a:noFill/>
        </p:spPr>
        <p:txBody>
          <a:bodyPr wrap="square" rtlCol="0">
            <a:spAutoFit/>
          </a:bodyPr>
          <a:lstStyle/>
          <a:p>
            <a:pPr algn="ctr"/>
            <a:r>
              <a:rPr lang="en-US" b="1" dirty="0" smtClean="0">
                <a:solidFill>
                  <a:srgbClr val="0000FF"/>
                </a:solidFill>
              </a:rPr>
              <a:t>DẪN LƯU NÃO THẤT</a:t>
            </a:r>
            <a:endParaRPr lang="en-US" b="1" dirty="0">
              <a:solidFill>
                <a:srgbClr val="0000FF"/>
              </a:solidFill>
            </a:endParaRPr>
          </a:p>
        </p:txBody>
      </p:sp>
      <p:pic>
        <p:nvPicPr>
          <p:cNvPr id="1026" name="Picture 2" descr="Nhiều trẻ em Việt Nam bị não úng thủy do biến chứng viêm màng não - Phụ Nữ  Thời N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173" y="766643"/>
            <a:ext cx="3356105" cy="365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19770"/>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4</a:t>
            </a:r>
            <a:r>
              <a:rPr lang="en-US" sz="3200" b="1" dirty="0" smtClean="0">
                <a:solidFill>
                  <a:schemeClr val="bg1"/>
                </a:solidFill>
                <a:latin typeface="Arial" pitchFamily="34" charset="0"/>
                <a:ea typeface="Tahoma" pitchFamily="34" charset="0"/>
                <a:cs typeface="Arial" pitchFamily="34" charset="0"/>
              </a:rPr>
              <a:t>. MỤC ĐÍCH TB ỐNG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666750"/>
            <a:ext cx="9144000" cy="4476750"/>
          </a:xfrm>
        </p:spPr>
        <p:txBody>
          <a:bodyPr>
            <a:noAutofit/>
          </a:bodyPr>
          <a:lstStyle/>
          <a:p>
            <a:pPr algn="just">
              <a:spcBef>
                <a:spcPts val="0"/>
              </a:spcBef>
              <a:tabLst>
                <a:tab pos="228600" algn="l"/>
              </a:tabLst>
            </a:pPr>
            <a:endParaRPr lang="en-US" dirty="0">
              <a:solidFill>
                <a:srgbClr val="000099"/>
              </a:solidFill>
              <a:latin typeface="Arial" pitchFamily="34" charset="0"/>
              <a:cs typeface="Arial" pitchFamily="34" charset="0"/>
            </a:endParaRPr>
          </a:p>
          <a:p>
            <a:pPr algn="just">
              <a:spcBef>
                <a:spcPts val="0"/>
              </a:spcBef>
              <a:tabLst>
                <a:tab pos="228600" algn="l"/>
              </a:tabLst>
            </a:pPr>
            <a:endParaRPr lang="en-US" dirty="0">
              <a:solidFill>
                <a:srgbClr val="000099"/>
              </a:solidFill>
              <a:latin typeface="Arial" pitchFamily="34" charset="0"/>
              <a:cs typeface="Arial" pitchFamily="34" charset="0"/>
            </a:endParaRPr>
          </a:p>
          <a:p>
            <a:pPr>
              <a:spcBef>
                <a:spcPts val="0"/>
              </a:spcBef>
              <a:tabLst>
                <a:tab pos="228600" algn="l"/>
              </a:tabLst>
            </a:pPr>
            <a:r>
              <a:rPr lang="en-US" b="1" dirty="0" err="1" smtClean="0">
                <a:solidFill>
                  <a:srgbClr val="FF0000"/>
                </a:solidFill>
                <a:latin typeface="Arial" pitchFamily="34" charset="0"/>
                <a:cs typeface="Arial" pitchFamily="34" charset="0"/>
              </a:rPr>
              <a:t>Câu</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hỏi</a:t>
            </a:r>
            <a:r>
              <a:rPr lang="en-US" b="1" dirty="0" smtClean="0">
                <a:solidFill>
                  <a:srgbClr val="FF0000"/>
                </a:solidFill>
                <a:latin typeface="Arial" pitchFamily="34" charset="0"/>
                <a:cs typeface="Arial" pitchFamily="34" charset="0"/>
              </a:rPr>
              <a:t> 4: </a:t>
            </a:r>
            <a:endParaRPr lang="en-US" b="1" dirty="0">
              <a:solidFill>
                <a:srgbClr val="FF0000"/>
              </a:solidFill>
              <a:latin typeface="Arial" pitchFamily="34" charset="0"/>
              <a:cs typeface="Arial" pitchFamily="34" charset="0"/>
            </a:endParaRPr>
          </a:p>
          <a:p>
            <a:pPr>
              <a:lnSpc>
                <a:spcPct val="150000"/>
              </a:lnSpc>
              <a:spcBef>
                <a:spcPts val="0"/>
              </a:spcBef>
              <a:tabLst>
                <a:tab pos="228600" algn="l"/>
              </a:tabLst>
            </a:pPr>
            <a:r>
              <a:rPr lang="en-US" sz="3000" b="1" dirty="0" err="1" smtClean="0">
                <a:solidFill>
                  <a:srgbClr val="0000FF"/>
                </a:solidFill>
                <a:latin typeface="Arial" pitchFamily="34" charset="0"/>
                <a:cs typeface="Arial" pitchFamily="34" charset="0"/>
              </a:rPr>
              <a:t>Trình</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bày</a:t>
            </a:r>
            <a:r>
              <a:rPr lang="en-US" sz="3000" b="1" dirty="0" smtClean="0">
                <a:solidFill>
                  <a:srgbClr val="0000FF"/>
                </a:solidFill>
                <a:latin typeface="Arial" pitchFamily="34" charset="0"/>
                <a:cs typeface="Arial" pitchFamily="34" charset="0"/>
              </a:rPr>
              <a:t> </a:t>
            </a:r>
            <a:r>
              <a:rPr lang="en-US" sz="3000" b="1" dirty="0" err="1" smtClean="0">
                <a:solidFill>
                  <a:srgbClr val="FF0000"/>
                </a:solidFill>
                <a:latin typeface="Arial" pitchFamily="34" charset="0"/>
                <a:cs typeface="Arial" pitchFamily="34" charset="0"/>
              </a:rPr>
              <a:t>mục</a:t>
            </a:r>
            <a:r>
              <a:rPr lang="en-US" sz="3000" b="1" dirty="0" smtClean="0">
                <a:solidFill>
                  <a:srgbClr val="FF0000"/>
                </a:solidFill>
                <a:latin typeface="Arial" pitchFamily="34" charset="0"/>
                <a:cs typeface="Arial" pitchFamily="34" charset="0"/>
              </a:rPr>
              <a:t> </a:t>
            </a:r>
            <a:r>
              <a:rPr lang="en-US" sz="3000" b="1" dirty="0" err="1" smtClean="0">
                <a:solidFill>
                  <a:srgbClr val="FF0000"/>
                </a:solidFill>
                <a:latin typeface="Arial" pitchFamily="34" charset="0"/>
                <a:cs typeface="Arial" pitchFamily="34" charset="0"/>
              </a:rPr>
              <a:t>đích</a:t>
            </a:r>
            <a:r>
              <a:rPr lang="en-US" sz="3000" b="1" dirty="0" smtClean="0">
                <a:solidFill>
                  <a:srgbClr val="FF0000"/>
                </a:solidFill>
                <a:latin typeface="Arial" pitchFamily="34" charset="0"/>
                <a:cs typeface="Arial" pitchFamily="34" charset="0"/>
              </a:rPr>
              <a:t> </a:t>
            </a:r>
            <a:r>
              <a:rPr lang="en-US" sz="3000" b="1" dirty="0" err="1" smtClean="0">
                <a:solidFill>
                  <a:srgbClr val="FF0000"/>
                </a:solidFill>
                <a:latin typeface="Arial" pitchFamily="34" charset="0"/>
                <a:cs typeface="Arial" pitchFamily="34" charset="0"/>
              </a:rPr>
              <a:t>thay</a:t>
            </a:r>
            <a:r>
              <a:rPr lang="en-US" sz="3000" b="1" dirty="0" smtClean="0">
                <a:solidFill>
                  <a:srgbClr val="FF0000"/>
                </a:solidFill>
                <a:latin typeface="Arial" pitchFamily="34" charset="0"/>
                <a:cs typeface="Arial" pitchFamily="34" charset="0"/>
              </a:rPr>
              <a:t> </a:t>
            </a:r>
            <a:r>
              <a:rPr lang="en-US" sz="3000" b="1" dirty="0" err="1" smtClean="0">
                <a:solidFill>
                  <a:srgbClr val="FF0000"/>
                </a:solidFill>
                <a:latin typeface="Arial" pitchFamily="34" charset="0"/>
                <a:cs typeface="Arial" pitchFamily="34" charset="0"/>
              </a:rPr>
              <a:t>băng</a:t>
            </a:r>
            <a:r>
              <a:rPr lang="en-US" sz="3000" b="1" dirty="0" smtClean="0">
                <a:solidFill>
                  <a:srgbClr val="FF0000"/>
                </a:solidFill>
                <a:latin typeface="Arial" pitchFamily="34" charset="0"/>
                <a:cs typeface="Arial" pitchFamily="34" charset="0"/>
              </a:rPr>
              <a:t> </a:t>
            </a:r>
            <a:r>
              <a:rPr lang="en-US" sz="3000" b="1" dirty="0" smtClean="0">
                <a:solidFill>
                  <a:srgbClr val="0000FF"/>
                </a:solidFill>
                <a:latin typeface="Arial" pitchFamily="34" charset="0"/>
                <a:cs typeface="Arial" pitchFamily="34" charset="0"/>
              </a:rPr>
              <a:t>ODL?</a:t>
            </a:r>
            <a:endParaRPr lang="vi-VN" sz="3000" dirty="0">
              <a:solidFill>
                <a:srgbClr val="0000FF"/>
              </a:solidFill>
              <a:latin typeface="Arial" pitchFamily="34" charset="0"/>
              <a:cs typeface="Arial" pitchFamily="34" charset="0"/>
            </a:endParaRPr>
          </a:p>
          <a:p>
            <a:pPr marL="285750" lvl="0" indent="-285750" algn="just">
              <a:spcBef>
                <a:spcPts val="0"/>
              </a:spcBef>
              <a:spcAft>
                <a:spcPts val="0"/>
              </a:spcAft>
              <a:tabLst>
                <a:tab pos="228600" algn="l"/>
              </a:tabLst>
            </a:pPr>
            <a:endParaRPr lang="en-US" dirty="0">
              <a:solidFill>
                <a:srgbClr val="000099"/>
              </a:solidFill>
              <a:latin typeface="Arial" pitchFamily="34" charset="0"/>
              <a:cs typeface="Arial"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14</a:t>
            </a:fld>
            <a:endParaRPr lang="en-US"/>
          </a:p>
        </p:txBody>
      </p:sp>
    </p:spTree>
    <p:extLst>
      <p:ext uri="{BB962C8B-B14F-4D97-AF65-F5344CB8AC3E}">
        <p14:creationId xmlns:p14="http://schemas.microsoft.com/office/powerpoint/2010/main" val="3514045727"/>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4. MỤC ĐÍCH TB ỐNG DẪN LƯU</a:t>
            </a:r>
          </a:p>
        </p:txBody>
      </p:sp>
      <p:sp>
        <p:nvSpPr>
          <p:cNvPr id="6" name="Subtitle 2"/>
          <p:cNvSpPr>
            <a:spLocks noGrp="1"/>
          </p:cNvSpPr>
          <p:nvPr>
            <p:ph type="subTitle" idx="1"/>
          </p:nvPr>
        </p:nvSpPr>
        <p:spPr>
          <a:xfrm>
            <a:off x="0" y="666750"/>
            <a:ext cx="9144000" cy="4476750"/>
          </a:xfrm>
        </p:spPr>
        <p:txBody>
          <a:bodyPr>
            <a:noAutofit/>
          </a:bodyPr>
          <a:lstStyle/>
          <a:p>
            <a:pPr marL="457200" indent="-457200" algn="just">
              <a:lnSpc>
                <a:spcPct val="150000"/>
              </a:lnSpc>
              <a:spcBef>
                <a:spcPts val="0"/>
              </a:spcBef>
              <a:buClr>
                <a:srgbClr val="FF0000"/>
              </a:buClr>
              <a:buFont typeface="Wingdings" panose="05000000000000000000" pitchFamily="2" charset="2"/>
              <a:buChar char="v"/>
              <a:tabLst>
                <a:tab pos="228600" algn="l"/>
              </a:tabLst>
            </a:pPr>
            <a:r>
              <a:rPr lang="vi-VN" sz="2800" b="1" dirty="0" smtClean="0">
                <a:solidFill>
                  <a:srgbClr val="0000FF"/>
                </a:solidFill>
                <a:latin typeface="Calibri" panose="020F0502020204030204" pitchFamily="34" charset="0"/>
                <a:cs typeface="Calibri" panose="020F0502020204030204" pitchFamily="34" charset="0"/>
              </a:rPr>
              <a:t>Nhận định</a:t>
            </a:r>
            <a:r>
              <a:rPr lang="en-US" sz="2800" b="1" dirty="0" smtClean="0">
                <a:solidFill>
                  <a:srgbClr val="0000FF"/>
                </a:solidFill>
                <a:latin typeface="Calibri" panose="020F0502020204030204" pitchFamily="34" charset="0"/>
                <a:cs typeface="Calibri" panose="020F0502020204030204" pitchFamily="34" charset="0"/>
              </a:rPr>
              <a:t>,</a:t>
            </a:r>
            <a:r>
              <a:rPr lang="vi-VN" sz="2800" b="1" dirty="0" smtClean="0">
                <a:solidFill>
                  <a:srgbClr val="0000FF"/>
                </a:solidFill>
                <a:latin typeface="Calibri" panose="020F0502020204030204" pitchFamily="34" charset="0"/>
                <a:cs typeface="Calibri" panose="020F0502020204030204" pitchFamily="34" charset="0"/>
              </a:rPr>
              <a:t> </a:t>
            </a:r>
            <a:r>
              <a:rPr lang="vi-VN" sz="2800" b="1" dirty="0">
                <a:solidFill>
                  <a:srgbClr val="0000FF"/>
                </a:solidFill>
                <a:latin typeface="Calibri" panose="020F0502020204030204" pitchFamily="34" charset="0"/>
                <a:cs typeface="Calibri" panose="020F0502020204030204" pitchFamily="34" charset="0"/>
              </a:rPr>
              <a:t>đánh giá tình trạng vết </a:t>
            </a:r>
            <a:r>
              <a:rPr lang="vi-VN" sz="2800" b="1" dirty="0" smtClean="0">
                <a:solidFill>
                  <a:srgbClr val="0000FF"/>
                </a:solidFill>
                <a:latin typeface="Calibri" panose="020F0502020204030204" pitchFamily="34" charset="0"/>
                <a:cs typeface="Calibri" panose="020F0502020204030204" pitchFamily="34" charset="0"/>
              </a:rPr>
              <a:t>thương</a:t>
            </a:r>
            <a:r>
              <a:rPr lang="en-US" sz="2800" b="1" dirty="0" smtClean="0">
                <a:solidFill>
                  <a:srgbClr val="0000FF"/>
                </a:solidFill>
                <a:latin typeface="Calibri" panose="020F0502020204030204" pitchFamily="34" charset="0"/>
                <a:cs typeface="Calibri" panose="020F0502020204030204" pitchFamily="34" charset="0"/>
              </a:rPr>
              <a:t> ODL.</a:t>
            </a: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sz="2800" b="1" dirty="0" err="1" smtClean="0">
                <a:solidFill>
                  <a:srgbClr val="0000FF"/>
                </a:solidFill>
                <a:latin typeface="Calibri" panose="020F0502020204030204" pitchFamily="34" charset="0"/>
                <a:cs typeface="Calibri" panose="020F0502020204030204" pitchFamily="34" charset="0"/>
              </a:rPr>
              <a:t>Kiểm</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tra</a:t>
            </a:r>
            <a:r>
              <a:rPr lang="en-US" sz="2800" b="1" dirty="0" smtClean="0">
                <a:solidFill>
                  <a:srgbClr val="0000FF"/>
                </a:solidFill>
                <a:latin typeface="Calibri" panose="020F0502020204030204" pitchFamily="34" charset="0"/>
                <a:cs typeface="Calibri" panose="020F0502020204030204" pitchFamily="34" charset="0"/>
              </a:rPr>
              <a:t> ODL </a:t>
            </a:r>
            <a:r>
              <a:rPr lang="en-US" sz="2800" b="1" dirty="0" err="1" smtClean="0">
                <a:solidFill>
                  <a:srgbClr val="0000FF"/>
                </a:solidFill>
                <a:latin typeface="Calibri" panose="020F0502020204030204" pitchFamily="34" charset="0"/>
                <a:cs typeface="Calibri" panose="020F0502020204030204" pitchFamily="34" charset="0"/>
              </a:rPr>
              <a:t>thông</a:t>
            </a:r>
            <a:r>
              <a:rPr lang="en-US" sz="2800" b="1" dirty="0" smtClean="0">
                <a:solidFill>
                  <a:srgbClr val="0000FF"/>
                </a:solidFill>
                <a:latin typeface="Calibri" panose="020F0502020204030204" pitchFamily="34" charset="0"/>
                <a:cs typeface="Calibri" panose="020F0502020204030204" pitchFamily="34" charset="0"/>
              </a:rPr>
              <a:t> hay </a:t>
            </a:r>
            <a:r>
              <a:rPr lang="en-US" sz="2800" b="1" dirty="0" err="1" smtClean="0">
                <a:solidFill>
                  <a:srgbClr val="0000FF"/>
                </a:solidFill>
                <a:latin typeface="Calibri" panose="020F0502020204030204" pitchFamily="34" charset="0"/>
                <a:cs typeface="Calibri" panose="020F0502020204030204" pitchFamily="34" charset="0"/>
              </a:rPr>
              <a:t>tắc</a:t>
            </a:r>
            <a:endParaRPr lang="en-US" sz="2800" b="1" dirty="0" smtClean="0">
              <a:solidFill>
                <a:srgbClr val="0000FF"/>
              </a:solidFill>
              <a:latin typeface="Calibri" panose="020F0502020204030204" pitchFamily="34" charset="0"/>
              <a:cs typeface="Calibri" panose="020F0502020204030204" pitchFamily="34" charset="0"/>
            </a:endParaRP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sz="2800" b="1" dirty="0" smtClean="0">
                <a:solidFill>
                  <a:srgbClr val="0000FF"/>
                </a:solidFill>
                <a:latin typeface="Calibri" panose="020F0502020204030204" pitchFamily="34" charset="0"/>
                <a:cs typeface="Calibri" panose="020F0502020204030204" pitchFamily="34" charset="0"/>
              </a:rPr>
              <a:t>Theo </a:t>
            </a:r>
            <a:r>
              <a:rPr lang="en-US" sz="2800" b="1" dirty="0" err="1" smtClean="0">
                <a:solidFill>
                  <a:srgbClr val="0000FF"/>
                </a:solidFill>
                <a:latin typeface="Calibri" panose="020F0502020204030204" pitchFamily="34" charset="0"/>
                <a:cs typeface="Calibri" panose="020F0502020204030204" pitchFamily="34" charset="0"/>
              </a:rPr>
              <a:t>dõi</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số</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lượng</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màu</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sắc</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dịch</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dẫn</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lưu</a:t>
            </a:r>
            <a:endParaRPr lang="vi-VN" sz="2800" b="1" dirty="0">
              <a:solidFill>
                <a:srgbClr val="0000FF"/>
              </a:solidFill>
              <a:latin typeface="Calibri" panose="020F0502020204030204" pitchFamily="34" charset="0"/>
              <a:cs typeface="Calibri" panose="020F0502020204030204" pitchFamily="34" charset="0"/>
            </a:endParaRP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vi-VN" sz="2800" b="1" dirty="0">
                <a:solidFill>
                  <a:srgbClr val="0000FF"/>
                </a:solidFill>
                <a:latin typeface="Calibri" panose="020F0502020204030204" pitchFamily="34" charset="0"/>
                <a:cs typeface="Calibri" panose="020F0502020204030204" pitchFamily="34" charset="0"/>
              </a:rPr>
              <a:t>Làm sạch vết </a:t>
            </a:r>
            <a:r>
              <a:rPr lang="vi-VN" sz="2800" b="1" dirty="0" smtClean="0">
                <a:solidFill>
                  <a:srgbClr val="0000FF"/>
                </a:solidFill>
                <a:latin typeface="Calibri" panose="020F0502020204030204" pitchFamily="34" charset="0"/>
                <a:cs typeface="Calibri" panose="020F0502020204030204" pitchFamily="34" charset="0"/>
              </a:rPr>
              <a:t>thương</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chân</a:t>
            </a:r>
            <a:r>
              <a:rPr lang="en-US" sz="2800" b="1" dirty="0" smtClean="0">
                <a:solidFill>
                  <a:srgbClr val="0000FF"/>
                </a:solidFill>
                <a:latin typeface="Calibri" panose="020F0502020204030204" pitchFamily="34" charset="0"/>
                <a:cs typeface="Calibri" panose="020F0502020204030204" pitchFamily="34" charset="0"/>
              </a:rPr>
              <a:t> ODL.</a:t>
            </a:r>
            <a:endParaRPr lang="vi-VN" sz="2800" b="1" dirty="0">
              <a:solidFill>
                <a:srgbClr val="0000FF"/>
              </a:solidFill>
              <a:latin typeface="Calibri" panose="020F0502020204030204" pitchFamily="34" charset="0"/>
              <a:cs typeface="Calibri" panose="020F0502020204030204" pitchFamily="34" charset="0"/>
            </a:endParaRP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vi-VN" sz="2800" b="1" dirty="0">
                <a:solidFill>
                  <a:srgbClr val="0000FF"/>
                </a:solidFill>
                <a:latin typeface="Calibri" panose="020F0502020204030204" pitchFamily="34" charset="0"/>
                <a:cs typeface="Calibri" panose="020F0502020204030204" pitchFamily="34" charset="0"/>
              </a:rPr>
              <a:t>Thấm hút dịch, máu từ </a:t>
            </a:r>
            <a:r>
              <a:rPr lang="en-US" sz="2800" b="1" dirty="0" err="1" smtClean="0">
                <a:solidFill>
                  <a:srgbClr val="0000FF"/>
                </a:solidFill>
                <a:latin typeface="Calibri" panose="020F0502020204030204" pitchFamily="34" charset="0"/>
                <a:cs typeface="Calibri" panose="020F0502020204030204" pitchFamily="34" charset="0"/>
              </a:rPr>
              <a:t>chân</a:t>
            </a:r>
            <a:r>
              <a:rPr lang="en-US" sz="2800" b="1" dirty="0" smtClean="0">
                <a:solidFill>
                  <a:srgbClr val="0000FF"/>
                </a:solidFill>
                <a:latin typeface="Calibri" panose="020F0502020204030204" pitchFamily="34" charset="0"/>
                <a:cs typeface="Calibri" panose="020F0502020204030204" pitchFamily="34" charset="0"/>
              </a:rPr>
              <a:t> ODL.</a:t>
            </a:r>
            <a:endParaRPr lang="vi-VN" sz="2800" b="1" dirty="0">
              <a:solidFill>
                <a:srgbClr val="0000FF"/>
              </a:solidFill>
              <a:latin typeface="Calibri" panose="020F0502020204030204" pitchFamily="34" charset="0"/>
              <a:cs typeface="Calibri" panose="020F0502020204030204" pitchFamily="34" charset="0"/>
            </a:endParaRP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vi-VN" sz="2800" b="1" dirty="0">
                <a:solidFill>
                  <a:srgbClr val="0000FF"/>
                </a:solidFill>
                <a:latin typeface="Calibri" panose="020F0502020204030204" pitchFamily="34" charset="0"/>
                <a:cs typeface="Calibri" panose="020F0502020204030204" pitchFamily="34" charset="0"/>
              </a:rPr>
              <a:t>Ngăn ngừa nhiễm khuẩn </a:t>
            </a: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vi-VN" sz="2800" b="1" dirty="0">
                <a:solidFill>
                  <a:srgbClr val="0000FF"/>
                </a:solidFill>
                <a:latin typeface="Calibri" panose="020F0502020204030204" pitchFamily="34" charset="0"/>
                <a:cs typeface="Calibri" panose="020F0502020204030204" pitchFamily="34" charset="0"/>
              </a:rPr>
              <a:t>Che </a:t>
            </a:r>
            <a:r>
              <a:rPr lang="vi-VN" sz="2800" b="1" dirty="0" smtClean="0">
                <a:solidFill>
                  <a:srgbClr val="0000FF"/>
                </a:solidFill>
                <a:latin typeface="Calibri" panose="020F0502020204030204" pitchFamily="34" charset="0"/>
                <a:cs typeface="Calibri" panose="020F0502020204030204" pitchFamily="34" charset="0"/>
              </a:rPr>
              <a:t>chở </a:t>
            </a:r>
            <a:r>
              <a:rPr lang="vi-VN" sz="2800" b="1" dirty="0">
                <a:solidFill>
                  <a:srgbClr val="0000FF"/>
                </a:solidFill>
                <a:latin typeface="Calibri" panose="020F0502020204030204" pitchFamily="34" charset="0"/>
                <a:cs typeface="Calibri" panose="020F0502020204030204" pitchFamily="34" charset="0"/>
              </a:rPr>
              <a:t>vết </a:t>
            </a:r>
            <a:r>
              <a:rPr lang="vi-VN" sz="2800" b="1" dirty="0" smtClean="0">
                <a:solidFill>
                  <a:srgbClr val="0000FF"/>
                </a:solidFill>
                <a:latin typeface="Calibri" panose="020F0502020204030204" pitchFamily="34" charset="0"/>
                <a:cs typeface="Calibri" panose="020F0502020204030204" pitchFamily="34" charset="0"/>
              </a:rPr>
              <a:t>thương, </a:t>
            </a:r>
            <a:r>
              <a:rPr lang="vi-VN" sz="2800" b="1" dirty="0">
                <a:solidFill>
                  <a:srgbClr val="0000FF"/>
                </a:solidFill>
                <a:latin typeface="Calibri" panose="020F0502020204030204" pitchFamily="34" charset="0"/>
                <a:cs typeface="Calibri" panose="020F0502020204030204" pitchFamily="34" charset="0"/>
              </a:rPr>
              <a:t>giúp vết thương nhanh lành</a:t>
            </a:r>
          </a:p>
          <a:p>
            <a:pPr marL="285750" lvl="0" indent="-285750" algn="just">
              <a:spcBef>
                <a:spcPts val="0"/>
              </a:spcBef>
              <a:spcAft>
                <a:spcPts val="0"/>
              </a:spcAft>
              <a:tabLst>
                <a:tab pos="228600" algn="l"/>
              </a:tabLst>
            </a:pPr>
            <a:endParaRPr lang="en-US" dirty="0">
              <a:solidFill>
                <a:srgbClr val="000099"/>
              </a:solidFill>
              <a:latin typeface="Calibri" panose="020F0502020204030204" pitchFamily="34" charset="0"/>
              <a:cs typeface="Calibri" panose="020F0502020204030204"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15</a:t>
            </a:fld>
            <a:endParaRPr lang="en-US"/>
          </a:p>
        </p:txBody>
      </p:sp>
    </p:spTree>
    <p:extLst>
      <p:ext uri="{BB962C8B-B14F-4D97-AF65-F5344CB8AC3E}">
        <p14:creationId xmlns:p14="http://schemas.microsoft.com/office/powerpoint/2010/main" val="3071897274"/>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a:t>
            </a:r>
            <a:r>
              <a:rPr lang="en-US" sz="3200" b="1" dirty="0" smtClean="0">
                <a:solidFill>
                  <a:schemeClr val="bg1"/>
                </a:solidFill>
                <a:latin typeface="Arial" pitchFamily="34" charset="0"/>
                <a:ea typeface="Tahoma" pitchFamily="34" charset="0"/>
                <a:cs typeface="Arial" pitchFamily="34" charset="0"/>
              </a:rPr>
              <a:t>5. THỜI GIAN RÚT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666750"/>
            <a:ext cx="5404624" cy="4476750"/>
          </a:xfrm>
        </p:spPr>
        <p:txBody>
          <a:bodyPr>
            <a:noAutofit/>
          </a:bodyPr>
          <a:lstStyle/>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sz="2800" b="1" dirty="0" err="1" smtClean="0">
                <a:solidFill>
                  <a:srgbClr val="0000FF"/>
                </a:solidFill>
                <a:latin typeface="Calibri" panose="020F0502020204030204" pitchFamily="34" charset="0"/>
                <a:cs typeface="Calibri" panose="020F0502020204030204" pitchFamily="34" charset="0"/>
              </a:rPr>
              <a:t>Thông</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thường</a:t>
            </a:r>
            <a:r>
              <a:rPr lang="en-US" sz="2800" b="1" dirty="0" smtClean="0">
                <a:solidFill>
                  <a:srgbClr val="0000FF"/>
                </a:solidFill>
                <a:latin typeface="Calibri" panose="020F0502020204030204" pitchFamily="34" charset="0"/>
                <a:cs typeface="Calibri" panose="020F0502020204030204" pitchFamily="34" charset="0"/>
              </a:rPr>
              <a:t> 2-4 </a:t>
            </a:r>
            <a:r>
              <a:rPr lang="en-US" sz="2800" b="1" dirty="0" err="1" smtClean="0">
                <a:solidFill>
                  <a:srgbClr val="0000FF"/>
                </a:solidFill>
                <a:latin typeface="Calibri" panose="020F0502020204030204" pitchFamily="34" charset="0"/>
                <a:cs typeface="Calibri" panose="020F0502020204030204" pitchFamily="34" charset="0"/>
              </a:rPr>
              <a:t>ngày</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sau</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mổ</a:t>
            </a:r>
            <a:r>
              <a:rPr lang="en-US" sz="2800" b="1" dirty="0" smtClean="0">
                <a:solidFill>
                  <a:srgbClr val="0000FF"/>
                </a:solidFill>
                <a:latin typeface="Calibri" panose="020F0502020204030204" pitchFamily="34" charset="0"/>
                <a:cs typeface="Calibri" panose="020F0502020204030204" pitchFamily="34" charset="0"/>
              </a:rPr>
              <a:t>.</a:t>
            </a: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sz="2800" b="1" dirty="0" err="1" smtClean="0">
                <a:solidFill>
                  <a:srgbClr val="0000FF"/>
                </a:solidFill>
                <a:latin typeface="Calibri" panose="020F0502020204030204" pitchFamily="34" charset="0"/>
                <a:cs typeface="Calibri" panose="020F0502020204030204" pitchFamily="34" charset="0"/>
              </a:rPr>
              <a:t>Một</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số</a:t>
            </a:r>
            <a:r>
              <a:rPr lang="en-US" sz="2800" b="1" dirty="0" smtClean="0">
                <a:solidFill>
                  <a:srgbClr val="0000FF"/>
                </a:solidFill>
                <a:latin typeface="Calibri" panose="020F0502020204030204" pitchFamily="34" charset="0"/>
                <a:cs typeface="Calibri" panose="020F0502020204030204" pitchFamily="34" charset="0"/>
              </a:rPr>
              <a:t> DL </a:t>
            </a:r>
            <a:r>
              <a:rPr lang="en-US" sz="2800" b="1" dirty="0" err="1" smtClean="0">
                <a:solidFill>
                  <a:srgbClr val="0000FF"/>
                </a:solidFill>
                <a:latin typeface="Calibri" panose="020F0502020204030204" pitchFamily="34" charset="0"/>
                <a:cs typeface="Calibri" panose="020F0502020204030204" pitchFamily="34" charset="0"/>
              </a:rPr>
              <a:t>đặc</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biệt</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có</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thể</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để</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lâu</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hơn</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đặc</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biệt</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các</a:t>
            </a:r>
            <a:r>
              <a:rPr lang="en-US" sz="2800" b="1" dirty="0" smtClean="0">
                <a:solidFill>
                  <a:srgbClr val="0000FF"/>
                </a:solidFill>
                <a:latin typeface="Calibri" panose="020F0502020204030204" pitchFamily="34" charset="0"/>
                <a:cs typeface="Calibri" panose="020F0502020204030204" pitchFamily="34" charset="0"/>
              </a:rPr>
              <a:t> DL </a:t>
            </a:r>
            <a:r>
              <a:rPr lang="en-US" sz="2800" b="1" dirty="0" err="1" smtClean="0">
                <a:solidFill>
                  <a:srgbClr val="0000FF"/>
                </a:solidFill>
                <a:latin typeface="Calibri" panose="020F0502020204030204" pitchFamily="34" charset="0"/>
                <a:cs typeface="Calibri" panose="020F0502020204030204" pitchFamily="34" charset="0"/>
              </a:rPr>
              <a:t>mục</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đích</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điều</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trị</a:t>
            </a:r>
            <a:r>
              <a:rPr lang="en-US" sz="2800" b="1" dirty="0" smtClean="0">
                <a:solidFill>
                  <a:srgbClr val="0000FF"/>
                </a:solidFill>
                <a:latin typeface="Calibri" panose="020F0502020204030204" pitchFamily="34" charset="0"/>
                <a:cs typeface="Calibri" panose="020F0502020204030204" pitchFamily="34" charset="0"/>
              </a:rPr>
              <a:t>: DL </a:t>
            </a:r>
            <a:r>
              <a:rPr lang="en-US" sz="2800" b="1" dirty="0" err="1" smtClean="0">
                <a:solidFill>
                  <a:srgbClr val="0000FF"/>
                </a:solidFill>
                <a:latin typeface="Calibri" panose="020F0502020204030204" pitchFamily="34" charset="0"/>
                <a:cs typeface="Calibri" panose="020F0502020204030204" pitchFamily="34" charset="0"/>
              </a:rPr>
              <a:t>Kehr</a:t>
            </a:r>
            <a:r>
              <a:rPr lang="en-US" sz="2800" b="1" dirty="0" smtClean="0">
                <a:solidFill>
                  <a:srgbClr val="0000FF"/>
                </a:solidFill>
                <a:latin typeface="Calibri" panose="020F0502020204030204" pitchFamily="34" charset="0"/>
                <a:cs typeface="Calibri" panose="020F0502020204030204" pitchFamily="34" charset="0"/>
              </a:rPr>
              <a:t> (15 – 30 </a:t>
            </a:r>
            <a:r>
              <a:rPr lang="en-US" sz="2800" b="1" dirty="0" err="1" smtClean="0">
                <a:solidFill>
                  <a:srgbClr val="0000FF"/>
                </a:solidFill>
                <a:latin typeface="Calibri" panose="020F0502020204030204" pitchFamily="34" charset="0"/>
                <a:cs typeface="Calibri" panose="020F0502020204030204" pitchFamily="34" charset="0"/>
              </a:rPr>
              <a:t>ngày</a:t>
            </a:r>
            <a:r>
              <a:rPr lang="en-US" sz="2800" b="1" dirty="0" smtClean="0">
                <a:solidFill>
                  <a:srgbClr val="0000FF"/>
                </a:solidFill>
                <a:latin typeface="Calibri" panose="020F0502020204030204" pitchFamily="34" charset="0"/>
                <a:cs typeface="Calibri" panose="020F0502020204030204" pitchFamily="34" charset="0"/>
              </a:rPr>
              <a:t>), DL </a:t>
            </a:r>
            <a:r>
              <a:rPr lang="en-US" sz="2800" b="1" dirty="0" err="1" smtClean="0">
                <a:solidFill>
                  <a:srgbClr val="0000FF"/>
                </a:solidFill>
                <a:latin typeface="Calibri" panose="020F0502020204030204" pitchFamily="34" charset="0"/>
                <a:cs typeface="Calibri" panose="020F0502020204030204" pitchFamily="34" charset="0"/>
              </a:rPr>
              <a:t>màng</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phổi</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màng</a:t>
            </a:r>
            <a:r>
              <a:rPr lang="en-US" sz="2800" b="1" dirty="0" smtClean="0">
                <a:solidFill>
                  <a:srgbClr val="0000FF"/>
                </a:solidFill>
                <a:latin typeface="Calibri" panose="020F0502020204030204" pitchFamily="34" charset="0"/>
                <a:cs typeface="Calibri" panose="020F0502020204030204" pitchFamily="34" charset="0"/>
              </a:rPr>
              <a:t> </a:t>
            </a:r>
            <a:r>
              <a:rPr lang="en-US" sz="2800" b="1" dirty="0" err="1" smtClean="0">
                <a:solidFill>
                  <a:srgbClr val="0000FF"/>
                </a:solidFill>
                <a:latin typeface="Calibri" panose="020F0502020204030204" pitchFamily="34" charset="0"/>
                <a:cs typeface="Calibri" panose="020F0502020204030204" pitchFamily="34" charset="0"/>
              </a:rPr>
              <a:t>tim</a:t>
            </a:r>
            <a:r>
              <a:rPr lang="en-US" sz="2800" b="1" dirty="0" smtClean="0">
                <a:solidFill>
                  <a:srgbClr val="0000FF"/>
                </a:solidFill>
                <a:latin typeface="Calibri" panose="020F0502020204030204" pitchFamily="34" charset="0"/>
                <a:cs typeface="Calibri" panose="020F0502020204030204" pitchFamily="34" charset="0"/>
              </a:rPr>
              <a:t> …</a:t>
            </a:r>
          </a:p>
          <a:p>
            <a:pPr marL="285750" lvl="0" indent="-285750" algn="just">
              <a:spcBef>
                <a:spcPts val="0"/>
              </a:spcBef>
              <a:spcAft>
                <a:spcPts val="0"/>
              </a:spcAft>
              <a:tabLst>
                <a:tab pos="228600" algn="l"/>
              </a:tabLst>
            </a:pPr>
            <a:endParaRPr lang="en-US" dirty="0">
              <a:solidFill>
                <a:srgbClr val="000099"/>
              </a:solidFill>
              <a:latin typeface="Calibri" panose="020F0502020204030204" pitchFamily="34" charset="0"/>
              <a:cs typeface="Calibri" panose="020F0502020204030204"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16</a:t>
            </a:fld>
            <a:endParaRPr lang="en-US"/>
          </a:p>
        </p:txBody>
      </p:sp>
      <p:pic>
        <p:nvPicPr>
          <p:cNvPr id="4" name="Picture 3"/>
          <p:cNvPicPr>
            <a:picLocks noChangeAspect="1"/>
          </p:cNvPicPr>
          <p:nvPr/>
        </p:nvPicPr>
        <p:blipFill rotWithShape="1">
          <a:blip r:embed="rId5"/>
          <a:srcRect r="32657" b="30000"/>
          <a:stretch/>
        </p:blipFill>
        <p:spPr>
          <a:xfrm>
            <a:off x="5748184" y="895349"/>
            <a:ext cx="3076882" cy="1799041"/>
          </a:xfrm>
          <a:prstGeom prst="rect">
            <a:avLst/>
          </a:prstGeom>
        </p:spPr>
      </p:pic>
      <p:pic>
        <p:nvPicPr>
          <p:cNvPr id="5" name="Picture 4"/>
          <p:cNvPicPr>
            <a:picLocks noChangeAspect="1"/>
          </p:cNvPicPr>
          <p:nvPr/>
        </p:nvPicPr>
        <p:blipFill>
          <a:blip r:embed="rId6"/>
          <a:stretch>
            <a:fillRect/>
          </a:stretch>
        </p:blipFill>
        <p:spPr>
          <a:xfrm>
            <a:off x="5748184" y="3105824"/>
            <a:ext cx="3076882" cy="1935283"/>
          </a:xfrm>
          <a:prstGeom prst="rect">
            <a:avLst/>
          </a:prstGeom>
        </p:spPr>
      </p:pic>
    </p:spTree>
    <p:extLst>
      <p:ext uri="{BB962C8B-B14F-4D97-AF65-F5344CB8AC3E}">
        <p14:creationId xmlns:p14="http://schemas.microsoft.com/office/powerpoint/2010/main" val="563856181"/>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6</a:t>
            </a:r>
            <a:r>
              <a:rPr lang="en-US" sz="3200" b="1" dirty="0" smtClean="0">
                <a:solidFill>
                  <a:schemeClr val="bg1"/>
                </a:solidFill>
                <a:latin typeface="Arial" pitchFamily="34" charset="0"/>
                <a:ea typeface="Tahoma" pitchFamily="34" charset="0"/>
                <a:cs typeface="Arial" pitchFamily="34" charset="0"/>
              </a:rPr>
              <a:t>. NGUYÊN TẮC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666750"/>
            <a:ext cx="7048500" cy="4476750"/>
          </a:xfrm>
        </p:spPr>
        <p:txBody>
          <a:bodyPr>
            <a:noAutofit/>
          </a:bodyPr>
          <a:lstStyle/>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b="1" dirty="0" err="1" smtClean="0">
                <a:solidFill>
                  <a:srgbClr val="0000FF"/>
                </a:solidFill>
                <a:latin typeface="Calibri" panose="020F0502020204030204" pitchFamily="34" charset="0"/>
                <a:cs typeface="Calibri" panose="020F0502020204030204" pitchFamily="34" charset="0"/>
              </a:rPr>
              <a:t>Kín</a:t>
            </a:r>
            <a:endParaRPr lang="en-US" b="1" dirty="0" smtClean="0">
              <a:solidFill>
                <a:srgbClr val="0000FF"/>
              </a:solidFill>
              <a:latin typeface="Calibri" panose="020F0502020204030204" pitchFamily="34" charset="0"/>
              <a:cs typeface="Calibri" panose="020F0502020204030204" pitchFamily="34" charset="0"/>
            </a:endParaRP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b="1" dirty="0" err="1" smtClean="0">
                <a:solidFill>
                  <a:srgbClr val="0000FF"/>
                </a:solidFill>
                <a:latin typeface="Calibri" panose="020F0502020204030204" pitchFamily="34" charset="0"/>
                <a:cs typeface="Calibri" panose="020F0502020204030204" pitchFamily="34" charset="0"/>
              </a:rPr>
              <a:t>Liên</a:t>
            </a:r>
            <a:r>
              <a:rPr lang="en-US" b="1" dirty="0" smtClean="0">
                <a:solidFill>
                  <a:srgbClr val="0000FF"/>
                </a:solidFill>
                <a:latin typeface="Calibri" panose="020F0502020204030204" pitchFamily="34" charset="0"/>
                <a:cs typeface="Calibri" panose="020F0502020204030204" pitchFamily="34" charset="0"/>
              </a:rPr>
              <a:t> </a:t>
            </a:r>
            <a:r>
              <a:rPr lang="en-US" b="1" dirty="0" err="1" smtClean="0">
                <a:solidFill>
                  <a:srgbClr val="0000FF"/>
                </a:solidFill>
                <a:latin typeface="Calibri" panose="020F0502020204030204" pitchFamily="34" charset="0"/>
                <a:cs typeface="Calibri" panose="020F0502020204030204" pitchFamily="34" charset="0"/>
              </a:rPr>
              <a:t>tục</a:t>
            </a:r>
            <a:endParaRPr lang="en-US" b="1" dirty="0" smtClean="0">
              <a:solidFill>
                <a:srgbClr val="0000FF"/>
              </a:solidFill>
              <a:latin typeface="Calibri" panose="020F0502020204030204" pitchFamily="34" charset="0"/>
              <a:cs typeface="Calibri" panose="020F0502020204030204" pitchFamily="34" charset="0"/>
            </a:endParaRPr>
          </a:p>
          <a:p>
            <a:pPr marL="457200" indent="-457200" algn="just">
              <a:lnSpc>
                <a:spcPct val="150000"/>
              </a:lnSpc>
              <a:spcBef>
                <a:spcPts val="0"/>
              </a:spcBef>
              <a:buClr>
                <a:srgbClr val="FF0000"/>
              </a:buClr>
              <a:buFont typeface="Wingdings" panose="05000000000000000000" pitchFamily="2" charset="2"/>
              <a:buChar char="v"/>
              <a:tabLst>
                <a:tab pos="228600" algn="l"/>
              </a:tabLst>
            </a:pPr>
            <a:r>
              <a:rPr lang="en-US" b="1" dirty="0" err="1" smtClean="0">
                <a:solidFill>
                  <a:srgbClr val="0000FF"/>
                </a:solidFill>
                <a:latin typeface="Calibri" panose="020F0502020204030204" pitchFamily="34" charset="0"/>
                <a:cs typeface="Calibri" panose="020F0502020204030204" pitchFamily="34" charset="0"/>
              </a:rPr>
              <a:t>Một</a:t>
            </a:r>
            <a:r>
              <a:rPr lang="en-US" b="1" dirty="0" smtClean="0">
                <a:solidFill>
                  <a:srgbClr val="0000FF"/>
                </a:solidFill>
                <a:latin typeface="Calibri" panose="020F0502020204030204" pitchFamily="34" charset="0"/>
                <a:cs typeface="Calibri" panose="020F0502020204030204" pitchFamily="34" charset="0"/>
              </a:rPr>
              <a:t> </a:t>
            </a:r>
            <a:r>
              <a:rPr lang="en-US" b="1" dirty="0" err="1" smtClean="0">
                <a:solidFill>
                  <a:srgbClr val="0000FF"/>
                </a:solidFill>
                <a:latin typeface="Calibri" panose="020F0502020204030204" pitchFamily="34" charset="0"/>
                <a:cs typeface="Calibri" panose="020F0502020204030204" pitchFamily="34" charset="0"/>
              </a:rPr>
              <a:t>chiều</a:t>
            </a:r>
            <a:endParaRPr lang="en-US" b="1" dirty="0" smtClean="0">
              <a:solidFill>
                <a:srgbClr val="0000FF"/>
              </a:solidFill>
              <a:latin typeface="Calibri" panose="020F0502020204030204" pitchFamily="34" charset="0"/>
              <a:cs typeface="Calibri" panose="020F0502020204030204" pitchFamily="34" charset="0"/>
            </a:endParaRPr>
          </a:p>
          <a:p>
            <a:pPr marL="285750" lvl="0" indent="-285750" algn="just">
              <a:spcBef>
                <a:spcPts val="0"/>
              </a:spcBef>
              <a:spcAft>
                <a:spcPts val="0"/>
              </a:spcAft>
              <a:tabLst>
                <a:tab pos="228600" algn="l"/>
              </a:tabLst>
            </a:pPr>
            <a:endParaRPr lang="en-US" dirty="0">
              <a:solidFill>
                <a:srgbClr val="000099"/>
              </a:solidFill>
              <a:latin typeface="Calibri" panose="020F0502020204030204" pitchFamily="34" charset="0"/>
              <a:cs typeface="Calibri" panose="020F0502020204030204"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17</a:t>
            </a:fld>
            <a:endParaRPr lang="en-US"/>
          </a:p>
        </p:txBody>
      </p:sp>
    </p:spTree>
    <p:extLst>
      <p:ext uri="{BB962C8B-B14F-4D97-AF65-F5344CB8AC3E}">
        <p14:creationId xmlns:p14="http://schemas.microsoft.com/office/powerpoint/2010/main" val="651240447"/>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Autofit/>
          </a:bodyPr>
          <a:lstStyle/>
          <a:p>
            <a:r>
              <a:rPr lang="en-US" sz="2300" b="1" dirty="0" smtClean="0">
                <a:solidFill>
                  <a:schemeClr val="bg1"/>
                </a:solidFill>
                <a:latin typeface="Arial" panose="020B0604020202020204" pitchFamily="34" charset="0"/>
                <a:ea typeface="Tahoma" pitchFamily="34" charset="0"/>
                <a:cs typeface="Arial" panose="020B0604020202020204" pitchFamily="34" charset="0"/>
              </a:rPr>
              <a:t>7. THỰC HIỆN KỸ THUẬT</a:t>
            </a:r>
            <a:br>
              <a:rPr lang="en-US" sz="2300" b="1" dirty="0" smtClean="0">
                <a:solidFill>
                  <a:schemeClr val="bg1"/>
                </a:solidFill>
                <a:latin typeface="Arial" panose="020B0604020202020204" pitchFamily="34" charset="0"/>
                <a:ea typeface="Tahoma" pitchFamily="34" charset="0"/>
                <a:cs typeface="Arial" panose="020B0604020202020204" pitchFamily="34" charset="0"/>
              </a:rPr>
            </a:br>
            <a:r>
              <a:rPr lang="en-US" sz="2000" b="1" dirty="0" smtClean="0">
                <a:solidFill>
                  <a:schemeClr val="bg1"/>
                </a:solidFill>
                <a:latin typeface="Arial" panose="020B0604020202020204" pitchFamily="34" charset="0"/>
                <a:ea typeface="Tahoma" pitchFamily="34" charset="0"/>
                <a:cs typeface="Arial" panose="020B0604020202020204" pitchFamily="34" charset="0"/>
              </a:rPr>
              <a:t>TÌNH HUỐNG LÂM SÀNG</a:t>
            </a:r>
            <a:endParaRPr lang="en-US" sz="20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153400" y="0"/>
            <a:ext cx="762000" cy="7429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147638"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a:spLocks noGrp="1"/>
          </p:cNvSpPr>
          <p:nvPr>
            <p:ph type="subTitle" idx="1"/>
          </p:nvPr>
        </p:nvSpPr>
        <p:spPr>
          <a:xfrm>
            <a:off x="0" y="718236"/>
            <a:ext cx="9144000" cy="4343400"/>
          </a:xfrm>
        </p:spPr>
        <p:txBody>
          <a:bodyPr>
            <a:noAutofit/>
          </a:bodyPr>
          <a:lstStyle/>
          <a:p>
            <a:pPr algn="just">
              <a:lnSpc>
                <a:spcPct val="120000"/>
              </a:lnSpc>
              <a:spcBef>
                <a:spcPts val="0"/>
              </a:spcBef>
            </a:pPr>
            <a:r>
              <a:rPr lang="en-US" sz="2000" dirty="0" err="1">
                <a:solidFill>
                  <a:srgbClr val="0000FF"/>
                </a:solidFill>
                <a:latin typeface="Arial" panose="020B0604020202020204" pitchFamily="34" charset="0"/>
                <a:cs typeface="Arial" panose="020B0604020202020204" pitchFamily="34" charset="0"/>
              </a:rPr>
              <a:t>Người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VŨ VĂN PH                              </a:t>
            </a:r>
            <a:r>
              <a:rPr lang="vi-VN" sz="2000" dirty="0" smtClean="0">
                <a:solidFill>
                  <a:srgbClr val="0000FF"/>
                </a:solidFill>
                <a:latin typeface="Arial" panose="020B0604020202020204" pitchFamily="34" charset="0"/>
                <a:cs typeface="Arial" panose="020B0604020202020204" pitchFamily="34" charset="0"/>
              </a:rPr>
              <a:t> </a:t>
            </a:r>
            <a:r>
              <a:rPr lang="vi-VN" sz="2000" dirty="0">
                <a:solidFill>
                  <a:srgbClr val="0000FF"/>
                </a:solidFill>
                <a:latin typeface="Arial" panose="020B0604020202020204" pitchFamily="34" charset="0"/>
                <a:cs typeface="Arial" panose="020B0604020202020204" pitchFamily="34" charset="0"/>
              </a:rPr>
              <a:t>Sinh năm </a:t>
            </a:r>
            <a:r>
              <a:rPr lang="vi-VN" sz="2000" dirty="0" smtClean="0">
                <a:solidFill>
                  <a:srgbClr val="0000FF"/>
                </a:solidFill>
                <a:latin typeface="Arial" panose="020B0604020202020204" pitchFamily="34" charset="0"/>
                <a:cs typeface="Arial" panose="020B0604020202020204" pitchFamily="34" charset="0"/>
              </a:rPr>
              <a:t>19</a:t>
            </a:r>
            <a:r>
              <a:rPr lang="en-US" sz="2000" dirty="0" smtClean="0">
                <a:solidFill>
                  <a:srgbClr val="0000FF"/>
                </a:solidFill>
                <a:latin typeface="Arial" panose="020B0604020202020204" pitchFamily="34" charset="0"/>
                <a:cs typeface="Arial" panose="020B0604020202020204" pitchFamily="34" charset="0"/>
              </a:rPr>
              <a:t>7</a:t>
            </a:r>
            <a:r>
              <a:rPr lang="vi-VN" sz="2000" dirty="0" smtClean="0">
                <a:solidFill>
                  <a:srgbClr val="0000FF"/>
                </a:solidFill>
                <a:latin typeface="Arial" panose="020B0604020202020204" pitchFamily="34" charset="0"/>
                <a:cs typeface="Arial" panose="020B0604020202020204" pitchFamily="34" charset="0"/>
              </a:rPr>
              <a:t>4</a:t>
            </a:r>
            <a:r>
              <a:rPr lang="vi-VN" sz="2000" dirty="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Giường số </a:t>
            </a:r>
            <a:r>
              <a:rPr lang="en-US" sz="2000" dirty="0" smtClean="0">
                <a:solidFill>
                  <a:srgbClr val="0000FF"/>
                </a:solidFill>
                <a:latin typeface="Arial" panose="020B0604020202020204" pitchFamily="34" charset="0"/>
                <a:cs typeface="Arial" panose="020B0604020202020204" pitchFamily="34" charset="0"/>
              </a:rPr>
              <a:t>14;           </a:t>
            </a:r>
            <a:r>
              <a:rPr lang="en-US" sz="2000" dirty="0">
                <a:solidFill>
                  <a:srgbClr val="0000FF"/>
                </a:solidFill>
                <a:latin typeface="Arial" panose="020B0604020202020204" pitchFamily="34" charset="0"/>
                <a:cs typeface="Arial" panose="020B0604020202020204" pitchFamily="34" charset="0"/>
              </a:rPr>
              <a:t>P</a:t>
            </a:r>
            <a:r>
              <a:rPr lang="vi-VN" sz="2000" dirty="0">
                <a:solidFill>
                  <a:srgbClr val="0000FF"/>
                </a:solidFill>
                <a:latin typeface="Arial" panose="020B0604020202020204" pitchFamily="34" charset="0"/>
                <a:cs typeface="Arial" panose="020B0604020202020204" pitchFamily="34" charset="0"/>
              </a:rPr>
              <a:t>hòng</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3</a:t>
            </a:r>
            <a:r>
              <a:rPr lang="en-US" sz="2000" dirty="0" smtClean="0">
                <a:solidFill>
                  <a:srgbClr val="0000FF"/>
                </a:solidFill>
                <a:latin typeface="Arial" panose="020B0604020202020204" pitchFamily="34" charset="0"/>
                <a:cs typeface="Arial" panose="020B0604020202020204" pitchFamily="34" charset="0"/>
              </a:rPr>
              <a:t>21; </a:t>
            </a:r>
            <a:r>
              <a:rPr lang="vi-VN" sz="2000" dirty="0" smtClean="0">
                <a:solidFill>
                  <a:srgbClr val="0000FF"/>
                </a:solidFill>
                <a:latin typeface="Arial" panose="020B0604020202020204" pitchFamily="34" charset="0"/>
                <a:cs typeface="Arial" panose="020B0604020202020204" pitchFamily="34" charset="0"/>
              </a:rPr>
              <a:t> Khoa</a:t>
            </a:r>
            <a:r>
              <a:rPr lang="en-US" sz="2000" dirty="0" smtClean="0">
                <a:solidFill>
                  <a:srgbClr val="0000FF"/>
                </a:solidFill>
                <a:latin typeface="Arial" panose="020B0604020202020204" pitchFamily="34" charset="0"/>
                <a:cs typeface="Arial" panose="020B0604020202020204" pitchFamily="34" charset="0"/>
              </a:rPr>
              <a:t>:</a:t>
            </a:r>
            <a:r>
              <a:rPr lang="vi-VN"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N</a:t>
            </a:r>
            <a:r>
              <a:rPr lang="vi-VN" sz="2000" dirty="0" smtClean="0">
                <a:solidFill>
                  <a:srgbClr val="0000FF"/>
                </a:solidFill>
                <a:latin typeface="Arial" panose="020B0604020202020204" pitchFamily="34" charset="0"/>
                <a:cs typeface="Arial" panose="020B0604020202020204" pitchFamily="34" charset="0"/>
              </a:rPr>
              <a:t>goại </a:t>
            </a:r>
            <a:r>
              <a:rPr lang="en-US" sz="2000" dirty="0" err="1" smtClean="0">
                <a:solidFill>
                  <a:srgbClr val="0000FF"/>
                </a:solidFill>
                <a:latin typeface="Arial" panose="020B0604020202020204" pitchFamily="34" charset="0"/>
                <a:cs typeface="Arial" panose="020B0604020202020204" pitchFamily="34" charset="0"/>
              </a:rPr>
              <a:t>tiêu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hóa</a:t>
            </a:r>
            <a:r>
              <a:rPr lang="vi-VN" sz="2000" dirty="0" smtClean="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Chẩn đoán: </a:t>
            </a:r>
            <a:r>
              <a:rPr lang="en-US" sz="2000" dirty="0">
                <a:solidFill>
                  <a:srgbClr val="0000FF"/>
                </a:solidFill>
                <a:latin typeface="Arial" panose="020B0604020202020204" pitchFamily="34" charset="0"/>
                <a:cs typeface="Arial" panose="020B0604020202020204" pitchFamily="34" charset="0"/>
              </a:rPr>
              <a:t>Sau </a:t>
            </a:r>
            <a:r>
              <a:rPr lang="en-US" sz="2000" dirty="0" err="1">
                <a:solidFill>
                  <a:srgbClr val="0000FF"/>
                </a:solidFill>
                <a:latin typeface="Arial" panose="020B0604020202020204" pitchFamily="34" charset="0"/>
                <a:cs typeface="Arial" panose="020B0604020202020204" pitchFamily="34" charset="0"/>
              </a:rPr>
              <a:t>mổ</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cắt</a:t>
            </a:r>
            <a:r>
              <a:rPr lang="en-US" sz="2000" dirty="0">
                <a:solidFill>
                  <a:srgbClr val="0000FF"/>
                </a:solidFill>
                <a:latin typeface="Arial" panose="020B0604020202020204" pitchFamily="34" charset="0"/>
                <a:cs typeface="Arial" panose="020B0604020202020204" pitchFamily="34" charset="0"/>
              </a:rPr>
              <a:t> 2/3 </a:t>
            </a:r>
            <a:r>
              <a:rPr lang="en-US" sz="2000" dirty="0" err="1">
                <a:solidFill>
                  <a:srgbClr val="0000FF"/>
                </a:solidFill>
                <a:latin typeface="Arial" panose="020B0604020202020204" pitchFamily="34" charset="0"/>
                <a:cs typeface="Arial" panose="020B0604020202020204" pitchFamily="34" charset="0"/>
              </a:rPr>
              <a:t>dạ</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U </a:t>
            </a:r>
            <a:r>
              <a:rPr lang="en-US" sz="2000" dirty="0" err="1" smtClean="0">
                <a:solidFill>
                  <a:srgbClr val="0000FF"/>
                </a:solidFill>
                <a:latin typeface="Arial" panose="020B0604020202020204" pitchFamily="34" charset="0"/>
                <a:cs typeface="Arial" panose="020B0604020202020204" pitchFamily="34" charset="0"/>
              </a:rPr>
              <a:t>dạ</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a:t>
            </a:r>
          </a:p>
          <a:p>
            <a:pPr algn="just">
              <a:lnSpc>
                <a:spcPct val="120000"/>
              </a:lnSpc>
              <a:spcBef>
                <a:spcPts val="0"/>
              </a:spcBef>
            </a:pPr>
            <a:r>
              <a:rPr lang="vi-VN" sz="2000" dirty="0" smtClean="0">
                <a:solidFill>
                  <a:srgbClr val="0000FF"/>
                </a:solidFill>
                <a:latin typeface="Arial" panose="020B0604020202020204" pitchFamily="34" charset="0"/>
                <a:cs typeface="Arial" panose="020B0604020202020204" pitchFamily="34" charset="0"/>
              </a:rPr>
              <a:t>Hiện tại: NB tỉnh, tiếp xúc tốt, sau mổ ngày thứ </a:t>
            </a:r>
            <a:r>
              <a:rPr lang="en-US" sz="2000" dirty="0" smtClean="0">
                <a:solidFill>
                  <a:srgbClr val="0000FF"/>
                </a:solidFill>
                <a:latin typeface="Arial" panose="020B0604020202020204" pitchFamily="34" charset="0"/>
                <a:cs typeface="Arial" panose="020B0604020202020204" pitchFamily="34" charset="0"/>
              </a:rPr>
              <a:t>3,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13 cm </a:t>
            </a:r>
            <a:r>
              <a:rPr lang="en-US" sz="2000" dirty="0" err="1" smtClean="0">
                <a:solidFill>
                  <a:srgbClr val="0000FF"/>
                </a:solidFill>
                <a:latin typeface="Arial" panose="020B0604020202020204" pitchFamily="34" charset="0"/>
                <a:cs typeface="Arial" panose="020B0604020202020204" pitchFamily="34" charset="0"/>
              </a:rPr>
              <a:t>đường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trắng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giữa</a:t>
            </a:r>
            <a:r>
              <a:rPr lang="en-US" sz="2000" dirty="0" smtClean="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đau vết 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băng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không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thấm</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ống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dẫn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lưu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dưới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gan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6</a:t>
            </a:r>
            <a:r>
              <a:rPr lang="en-US" sz="2000" dirty="0" smtClean="0">
                <a:solidFill>
                  <a:srgbClr val="0000FF"/>
                </a:solidFill>
                <a:latin typeface="Arial" panose="020B0604020202020204" pitchFamily="34" charset="0"/>
                <a:cs typeface="Arial" panose="020B0604020202020204" pitchFamily="34" charset="0"/>
              </a:rPr>
              <a:t>0 ml/24h, </a:t>
            </a:r>
            <a:r>
              <a:rPr lang="en-US" sz="2000" dirty="0" err="1" smtClean="0">
                <a:solidFill>
                  <a:srgbClr val="0000FF"/>
                </a:solidFill>
                <a:latin typeface="Arial" panose="020B0604020202020204" pitchFamily="34" charset="0"/>
                <a:cs typeface="Arial" panose="020B0604020202020204" pitchFamily="34" charset="0"/>
              </a:rPr>
              <a:t>màu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đỏ</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sẫm</a:t>
            </a:r>
            <a:r>
              <a:rPr lang="en-US" sz="2000" dirty="0" smtClean="0">
                <a:solidFill>
                  <a:srgbClr val="0000FF"/>
                </a:solidFill>
                <a:latin typeface="Arial" panose="020B0604020202020204" pitchFamily="34" charset="0"/>
                <a:cs typeface="Arial" panose="020B0604020202020204" pitchFamily="34" charset="0"/>
              </a:rPr>
              <a:t>. NB </a:t>
            </a:r>
            <a:r>
              <a:rPr lang="en-US" sz="2000" dirty="0" err="1" smtClean="0">
                <a:solidFill>
                  <a:srgbClr val="0000FF"/>
                </a:solidFill>
                <a:latin typeface="Arial" panose="020B0604020202020204" pitchFamily="34" charset="0"/>
                <a:cs typeface="Arial" panose="020B0604020202020204" pitchFamily="34" charset="0"/>
              </a:rPr>
              <a:t>đã</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đánh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hơi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ngồi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dậy</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được</a:t>
            </a:r>
            <a:r>
              <a:rPr lang="en-US" sz="2000" dirty="0" smtClean="0">
                <a:solidFill>
                  <a:srgbClr val="0000FF"/>
                </a:solidFill>
                <a:latin typeface="Arial" panose="020B0604020202020204" pitchFamily="34" charset="0"/>
                <a:cs typeface="Arial" panose="020B0604020202020204" pitchFamily="34" charset="0"/>
              </a:rPr>
              <a:t>.</a:t>
            </a:r>
            <a:endParaRPr lang="vi-VN" sz="2000" dirty="0" smtClean="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smtClean="0">
                <a:solidFill>
                  <a:srgbClr val="FF0000"/>
                </a:solidFill>
                <a:latin typeface="Arial" panose="020B0604020202020204" pitchFamily="34" charset="0"/>
                <a:cs typeface="Arial" panose="020B0604020202020204" pitchFamily="34" charset="0"/>
              </a:rPr>
              <a:t>Y </a:t>
            </a:r>
            <a:r>
              <a:rPr lang="vi-VN" sz="2000" dirty="0">
                <a:solidFill>
                  <a:srgbClr val="FF0000"/>
                </a:solidFill>
                <a:latin typeface="Arial" panose="020B0604020202020204" pitchFamily="34" charset="0"/>
                <a:cs typeface="Arial" panose="020B0604020202020204" pitchFamily="34" charset="0"/>
              </a:rPr>
              <a:t>lệnh: </a:t>
            </a:r>
            <a:r>
              <a:rPr lang="vi-VN" sz="2000" dirty="0">
                <a:solidFill>
                  <a:srgbClr val="0000FF"/>
                </a:solidFill>
                <a:latin typeface="Arial" panose="020B0604020202020204" pitchFamily="34" charset="0"/>
                <a:cs typeface="Arial" panose="020B0604020202020204" pitchFamily="34" charset="0"/>
              </a:rPr>
              <a:t>Thay băng vết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và</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chân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ống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dẫn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lưu</a:t>
            </a:r>
            <a:r>
              <a:rPr lang="vi-VN" sz="2000" dirty="0" smtClean="0">
                <a:solidFill>
                  <a:srgbClr val="0000FF"/>
                </a:solidFill>
                <a:latin typeface="Arial" panose="020B0604020202020204" pitchFamily="34" charset="0"/>
                <a:cs typeface="Arial" panose="020B0604020202020204" pitchFamily="34" charset="0"/>
              </a:rPr>
              <a:t>. </a:t>
            </a:r>
            <a:endParaRPr lang="vi-VN" sz="2000" dirty="0">
              <a:solidFill>
                <a:srgbClr val="0000FF"/>
              </a:solidFill>
              <a:latin typeface="Arial" panose="020B0604020202020204" pitchFamily="34" charset="0"/>
              <a:cs typeface="Arial" panose="020B0604020202020204" pitchFamily="34" charset="0"/>
            </a:endParaRPr>
          </a:p>
          <a:p>
            <a:pPr algn="just"/>
            <a:r>
              <a:rPr lang="vi-VN" sz="2000" dirty="0">
                <a:solidFill>
                  <a:srgbClr val="0000FF"/>
                </a:solidFill>
                <a:latin typeface="Arial" panose="020B0604020202020204" pitchFamily="34" charset="0"/>
                <a:cs typeface="Arial" panose="020B0604020202020204" pitchFamily="34" charset="0"/>
              </a:rPr>
              <a:t>Yêu cầu:</a:t>
            </a:r>
          </a:p>
          <a:p>
            <a:pPr marL="514350" indent="-514350" algn="just">
              <a:buFont typeface="+mj-lt"/>
              <a:buAutoNum type="arabicPeriod"/>
            </a:pPr>
            <a:r>
              <a:rPr lang="vi-VN" sz="2000" dirty="0">
                <a:solidFill>
                  <a:srgbClr val="FF0000"/>
                </a:solidFill>
                <a:latin typeface="Arial" panose="020B0604020202020204" pitchFamily="34" charset="0"/>
                <a:cs typeface="Arial" panose="020B0604020202020204" pitchFamily="34" charset="0"/>
              </a:rPr>
              <a:t>Hãy chuẩn bị người bệnh để thực hiện </a:t>
            </a:r>
            <a:r>
              <a:rPr lang="en-US" sz="2000" dirty="0" smtClean="0">
                <a:solidFill>
                  <a:srgbClr val="FF0000"/>
                </a:solidFill>
                <a:latin typeface="Arial" panose="020B0604020202020204" pitchFamily="34" charset="0"/>
                <a:cs typeface="Arial" panose="020B0604020202020204" pitchFamily="34" charset="0"/>
              </a:rPr>
              <a:t>KT </a:t>
            </a:r>
            <a:r>
              <a:rPr lang="en-US" sz="2000" dirty="0" err="1" smtClean="0">
                <a:solidFill>
                  <a:srgbClr val="FF0000"/>
                </a:solidFill>
                <a:latin typeface="Arial" panose="020B0604020202020204" pitchFamily="34" charset="0"/>
                <a:cs typeface="Arial" panose="020B0604020202020204" pitchFamily="34" charset="0"/>
              </a:rPr>
              <a:t>thay</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băng</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vết</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mổ</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và</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chân</a:t>
            </a:r>
            <a:r>
              <a:rPr lang="en-US" sz="2000" dirty="0" smtClean="0">
                <a:solidFill>
                  <a:srgbClr val="FF0000"/>
                </a:solidFill>
                <a:latin typeface="Arial" panose="020B0604020202020204" pitchFamily="34" charset="0"/>
                <a:cs typeface="Arial" panose="020B0604020202020204" pitchFamily="34" charset="0"/>
              </a:rPr>
              <a:t> ODL?</a:t>
            </a:r>
            <a:endParaRPr lang="vi-VN" sz="2000" dirty="0">
              <a:solidFill>
                <a:srgbClr val="FF0000"/>
              </a:solidFill>
              <a:latin typeface="Arial" panose="020B0604020202020204" pitchFamily="34" charset="0"/>
              <a:cs typeface="Arial" panose="020B0604020202020204" pitchFamily="34" charset="0"/>
            </a:endParaRPr>
          </a:p>
          <a:p>
            <a:pPr marL="514350" indent="-514350" algn="just">
              <a:buFont typeface="+mj-lt"/>
              <a:buAutoNum type="arabicPeriod"/>
            </a:pPr>
            <a:r>
              <a:rPr lang="vi-VN" sz="2000" dirty="0">
                <a:solidFill>
                  <a:srgbClr val="FF0000"/>
                </a:solidFill>
                <a:latin typeface="Arial" panose="020B0604020202020204" pitchFamily="34" charset="0"/>
                <a:cs typeface="Arial" panose="020B0604020202020204" pitchFamily="34" charset="0"/>
              </a:rPr>
              <a:t>Hãy chuẩn bị điều dưỡng, dụng cụ phù hợp để thực hiện </a:t>
            </a:r>
            <a:r>
              <a:rPr lang="en-US" sz="2000" dirty="0">
                <a:solidFill>
                  <a:srgbClr val="FF0000"/>
                </a:solidFill>
                <a:latin typeface="Arial" panose="020B0604020202020204" pitchFamily="34" charset="0"/>
                <a:cs typeface="Arial" panose="020B0604020202020204" pitchFamily="34" charset="0"/>
              </a:rPr>
              <a:t>KT </a:t>
            </a:r>
            <a:r>
              <a:rPr lang="en-US" sz="2000" dirty="0" err="1">
                <a:solidFill>
                  <a:srgbClr val="FF0000"/>
                </a:solidFill>
                <a:latin typeface="Arial" panose="020B0604020202020204" pitchFamily="34" charset="0"/>
                <a:cs typeface="Arial" panose="020B0604020202020204" pitchFamily="34" charset="0"/>
              </a:rPr>
              <a:t>thay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băng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vết</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mổ</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và</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chân</a:t>
            </a:r>
            <a:r>
              <a:rPr lang="en-US" sz="2000" dirty="0">
                <a:solidFill>
                  <a:srgbClr val="FF0000"/>
                </a:solidFill>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ODL</a:t>
            </a:r>
            <a:r>
              <a:rPr lang="vi-VN" sz="2000" dirty="0" smtClean="0">
                <a:solidFill>
                  <a:srgbClr val="FF0000"/>
                </a:solidFill>
                <a:latin typeface="Arial" panose="020B0604020202020204" pitchFamily="34" charset="0"/>
                <a:cs typeface="Arial" panose="020B0604020202020204" pitchFamily="34" charset="0"/>
              </a:rPr>
              <a:t>?</a:t>
            </a:r>
            <a:endParaRPr lang="vi-VN" sz="2000" dirty="0">
              <a:solidFill>
                <a:srgbClr val="FF0000"/>
              </a:solidFill>
              <a:latin typeface="Arial" panose="020B0604020202020204" pitchFamily="34" charset="0"/>
              <a:cs typeface="Arial" panose="020B0604020202020204" pitchFamily="34" charset="0"/>
            </a:endParaRPr>
          </a:p>
          <a:p>
            <a:pPr marL="514350" indent="-514350" algn="just">
              <a:buFont typeface="+mj-lt"/>
              <a:buAutoNum type="arabicPeriod"/>
            </a:pPr>
            <a:r>
              <a:rPr lang="vi-VN" sz="2000" dirty="0">
                <a:solidFill>
                  <a:srgbClr val="FF0000"/>
                </a:solidFill>
                <a:latin typeface="Arial" panose="020B0604020202020204" pitchFamily="34" charset="0"/>
                <a:cs typeface="Arial" panose="020B0604020202020204" pitchFamily="34" charset="0"/>
              </a:rPr>
              <a:t>Tiến hành kĩ </a:t>
            </a:r>
            <a:r>
              <a:rPr lang="vi-VN" sz="2000" dirty="0" smtClean="0">
                <a:solidFill>
                  <a:srgbClr val="FF0000"/>
                </a:solidFill>
                <a:latin typeface="Arial" panose="020B0604020202020204" pitchFamily="34" charset="0"/>
                <a:cs typeface="Arial" panose="020B0604020202020204" pitchFamily="34" charset="0"/>
              </a:rPr>
              <a:t>thuật</a:t>
            </a:r>
            <a:r>
              <a:rPr lang="en-US" sz="2000" dirty="0" smtClean="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thay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băng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vết</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mổ</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và</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chân</a:t>
            </a:r>
            <a:r>
              <a:rPr lang="en-US" sz="2000" dirty="0">
                <a:solidFill>
                  <a:srgbClr val="FF0000"/>
                </a:solidFill>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ODL </a:t>
            </a:r>
            <a:r>
              <a:rPr lang="vi-VN" sz="2000" dirty="0" smtClean="0">
                <a:solidFill>
                  <a:srgbClr val="FF0000"/>
                </a:solidFill>
                <a:latin typeface="Arial" panose="020B0604020202020204" pitchFamily="34" charset="0"/>
                <a:cs typeface="Arial" panose="020B0604020202020204" pitchFamily="34" charset="0"/>
              </a:rPr>
              <a:t>theo </a:t>
            </a:r>
            <a:r>
              <a:rPr lang="vi-VN" sz="2000" dirty="0">
                <a:solidFill>
                  <a:srgbClr val="FF0000"/>
                </a:solidFill>
                <a:latin typeface="Arial" panose="020B0604020202020204" pitchFamily="34" charset="0"/>
                <a:cs typeface="Arial" panose="020B0604020202020204" pitchFamily="34" charset="0"/>
              </a:rPr>
              <a:t>quy trình kỹ thuật?</a:t>
            </a:r>
          </a:p>
          <a:p>
            <a:pPr lvl="0" algn="just"/>
            <a:endParaRPr lang="en-US" sz="2000" dirty="0">
              <a:solidFill>
                <a:srgbClr val="FF0000"/>
              </a:solidFill>
            </a:endParaRPr>
          </a:p>
          <a:p>
            <a:pPr algn="just"/>
            <a:endParaRPr lang="en-US" sz="2000" dirty="0">
              <a:solidFill>
                <a:schemeClr val="tx1"/>
              </a:solidFill>
              <a:latin typeface="Times New Roman" pitchFamily="18" charset="0"/>
              <a:ea typeface="Tahoma" pitchFamily="34" charset="0"/>
              <a:cs typeface="Times New Roman" pitchFamily="18"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6919871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Autofit/>
          </a:bodyPr>
          <a:lstStyle/>
          <a:p>
            <a:r>
              <a:rPr lang="en-US" sz="2300" b="1" dirty="0" smtClean="0">
                <a:solidFill>
                  <a:schemeClr val="bg1"/>
                </a:solidFill>
                <a:latin typeface="Arial" panose="020B0604020202020204" pitchFamily="34" charset="0"/>
                <a:ea typeface="Tahoma" pitchFamily="34" charset="0"/>
                <a:cs typeface="Arial" panose="020B0604020202020204" pitchFamily="34" charset="0"/>
              </a:rPr>
              <a:t>7. THỰC HIỆN KỸ THUẬT</a:t>
            </a:r>
            <a:br>
              <a:rPr lang="en-US" sz="2300" b="1" dirty="0" smtClean="0">
                <a:solidFill>
                  <a:schemeClr val="bg1"/>
                </a:solidFill>
                <a:latin typeface="Arial" panose="020B0604020202020204" pitchFamily="34" charset="0"/>
                <a:ea typeface="Tahoma" pitchFamily="34" charset="0"/>
                <a:cs typeface="Arial" panose="020B0604020202020204" pitchFamily="34" charset="0"/>
              </a:rPr>
            </a:br>
            <a:r>
              <a:rPr lang="en-US" sz="2000" b="1" dirty="0" smtClean="0">
                <a:solidFill>
                  <a:schemeClr val="bg1"/>
                </a:solidFill>
                <a:latin typeface="Arial" panose="020B0604020202020204" pitchFamily="34" charset="0"/>
                <a:ea typeface="Tahoma" pitchFamily="34" charset="0"/>
                <a:cs typeface="Arial" panose="020B0604020202020204" pitchFamily="34" charset="0"/>
              </a:rPr>
              <a:t>TÌNH HUỐNG LÂM SÀNG</a:t>
            </a:r>
            <a:endParaRPr lang="en-US" sz="20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153400" y="0"/>
            <a:ext cx="762000" cy="7429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147638"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a:spLocks noGrp="1"/>
          </p:cNvSpPr>
          <p:nvPr>
            <p:ph type="subTitle" idx="1"/>
          </p:nvPr>
        </p:nvSpPr>
        <p:spPr>
          <a:xfrm>
            <a:off x="0" y="718236"/>
            <a:ext cx="9144000" cy="4343400"/>
          </a:xfrm>
        </p:spPr>
        <p:txBody>
          <a:bodyPr>
            <a:noAutofit/>
          </a:bodyPr>
          <a:lstStyle/>
          <a:p>
            <a:pPr algn="just">
              <a:lnSpc>
                <a:spcPct val="120000"/>
              </a:lnSpc>
              <a:spcBef>
                <a:spcPts val="0"/>
              </a:spcBef>
            </a:pPr>
            <a:r>
              <a:rPr lang="en-US" sz="2000" dirty="0" err="1">
                <a:solidFill>
                  <a:srgbClr val="0000FF"/>
                </a:solidFill>
                <a:latin typeface="Arial" panose="020B0604020202020204" pitchFamily="34" charset="0"/>
                <a:cs typeface="Arial" panose="020B0604020202020204" pitchFamily="34" charset="0"/>
              </a:rPr>
              <a:t>Người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VŨ VĂN PH                              </a:t>
            </a:r>
            <a:r>
              <a:rPr lang="vi-VN" sz="2000" dirty="0" smtClean="0">
                <a:solidFill>
                  <a:srgbClr val="0000FF"/>
                </a:solidFill>
                <a:latin typeface="Arial" panose="020B0604020202020204" pitchFamily="34" charset="0"/>
                <a:cs typeface="Arial" panose="020B0604020202020204" pitchFamily="34" charset="0"/>
              </a:rPr>
              <a:t> </a:t>
            </a:r>
            <a:r>
              <a:rPr lang="vi-VN" sz="2000" dirty="0">
                <a:solidFill>
                  <a:srgbClr val="0000FF"/>
                </a:solidFill>
                <a:latin typeface="Arial" panose="020B0604020202020204" pitchFamily="34" charset="0"/>
                <a:cs typeface="Arial" panose="020B0604020202020204" pitchFamily="34" charset="0"/>
              </a:rPr>
              <a:t>Sinh năm </a:t>
            </a:r>
            <a:r>
              <a:rPr lang="vi-VN" sz="2000" dirty="0" smtClean="0">
                <a:solidFill>
                  <a:srgbClr val="0000FF"/>
                </a:solidFill>
                <a:latin typeface="Arial" panose="020B0604020202020204" pitchFamily="34" charset="0"/>
                <a:cs typeface="Arial" panose="020B0604020202020204" pitchFamily="34" charset="0"/>
              </a:rPr>
              <a:t>19</a:t>
            </a:r>
            <a:r>
              <a:rPr lang="en-US" sz="2000" dirty="0" smtClean="0">
                <a:solidFill>
                  <a:srgbClr val="0000FF"/>
                </a:solidFill>
                <a:latin typeface="Arial" panose="020B0604020202020204" pitchFamily="34" charset="0"/>
                <a:cs typeface="Arial" panose="020B0604020202020204" pitchFamily="34" charset="0"/>
              </a:rPr>
              <a:t>7</a:t>
            </a:r>
            <a:r>
              <a:rPr lang="vi-VN" sz="2000" dirty="0" smtClean="0">
                <a:solidFill>
                  <a:srgbClr val="0000FF"/>
                </a:solidFill>
                <a:latin typeface="Arial" panose="020B0604020202020204" pitchFamily="34" charset="0"/>
                <a:cs typeface="Arial" panose="020B0604020202020204" pitchFamily="34" charset="0"/>
              </a:rPr>
              <a:t>4</a:t>
            </a:r>
            <a:r>
              <a:rPr lang="vi-VN" sz="2000" dirty="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Giường số </a:t>
            </a:r>
            <a:r>
              <a:rPr lang="en-US" sz="2000" dirty="0" smtClean="0">
                <a:solidFill>
                  <a:srgbClr val="0000FF"/>
                </a:solidFill>
                <a:latin typeface="Arial" panose="020B0604020202020204" pitchFamily="34" charset="0"/>
                <a:cs typeface="Arial" panose="020B0604020202020204" pitchFamily="34" charset="0"/>
              </a:rPr>
              <a:t>14;           </a:t>
            </a:r>
            <a:r>
              <a:rPr lang="en-US" sz="2000" dirty="0">
                <a:solidFill>
                  <a:srgbClr val="0000FF"/>
                </a:solidFill>
                <a:latin typeface="Arial" panose="020B0604020202020204" pitchFamily="34" charset="0"/>
                <a:cs typeface="Arial" panose="020B0604020202020204" pitchFamily="34" charset="0"/>
              </a:rPr>
              <a:t>P</a:t>
            </a:r>
            <a:r>
              <a:rPr lang="vi-VN" sz="2000" dirty="0">
                <a:solidFill>
                  <a:srgbClr val="0000FF"/>
                </a:solidFill>
                <a:latin typeface="Arial" panose="020B0604020202020204" pitchFamily="34" charset="0"/>
                <a:cs typeface="Arial" panose="020B0604020202020204" pitchFamily="34" charset="0"/>
              </a:rPr>
              <a:t>hòng</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3</a:t>
            </a:r>
            <a:r>
              <a:rPr lang="en-US" sz="2000" dirty="0" smtClean="0">
                <a:solidFill>
                  <a:srgbClr val="0000FF"/>
                </a:solidFill>
                <a:latin typeface="Arial" panose="020B0604020202020204" pitchFamily="34" charset="0"/>
                <a:cs typeface="Arial" panose="020B0604020202020204" pitchFamily="34" charset="0"/>
              </a:rPr>
              <a:t>21; </a:t>
            </a:r>
            <a:r>
              <a:rPr lang="vi-VN" sz="2000" dirty="0" smtClean="0">
                <a:solidFill>
                  <a:srgbClr val="0000FF"/>
                </a:solidFill>
                <a:latin typeface="Arial" panose="020B0604020202020204" pitchFamily="34" charset="0"/>
                <a:cs typeface="Arial" panose="020B0604020202020204" pitchFamily="34" charset="0"/>
              </a:rPr>
              <a:t> Khoa</a:t>
            </a:r>
            <a:r>
              <a:rPr lang="en-US" sz="2000" dirty="0" smtClean="0">
                <a:solidFill>
                  <a:srgbClr val="0000FF"/>
                </a:solidFill>
                <a:latin typeface="Arial" panose="020B0604020202020204" pitchFamily="34" charset="0"/>
                <a:cs typeface="Arial" panose="020B0604020202020204" pitchFamily="34" charset="0"/>
              </a:rPr>
              <a:t>:</a:t>
            </a:r>
            <a:r>
              <a:rPr lang="vi-VN"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N</a:t>
            </a:r>
            <a:r>
              <a:rPr lang="vi-VN" sz="2000" dirty="0" smtClean="0">
                <a:solidFill>
                  <a:srgbClr val="0000FF"/>
                </a:solidFill>
                <a:latin typeface="Arial" panose="020B0604020202020204" pitchFamily="34" charset="0"/>
                <a:cs typeface="Arial" panose="020B0604020202020204" pitchFamily="34" charset="0"/>
              </a:rPr>
              <a:t>goại </a:t>
            </a:r>
            <a:r>
              <a:rPr lang="en-US" sz="2000" dirty="0" err="1" smtClean="0">
                <a:solidFill>
                  <a:srgbClr val="0000FF"/>
                </a:solidFill>
                <a:latin typeface="Arial" panose="020B0604020202020204" pitchFamily="34" charset="0"/>
                <a:cs typeface="Arial" panose="020B0604020202020204" pitchFamily="34" charset="0"/>
              </a:rPr>
              <a:t>tiêu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hóa</a:t>
            </a:r>
            <a:r>
              <a:rPr lang="vi-VN" sz="2000" dirty="0" smtClean="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Chẩn đoán: </a:t>
            </a:r>
            <a:r>
              <a:rPr lang="en-US" sz="2000" dirty="0">
                <a:solidFill>
                  <a:srgbClr val="0000FF"/>
                </a:solidFill>
                <a:latin typeface="Arial" panose="020B0604020202020204" pitchFamily="34" charset="0"/>
                <a:cs typeface="Arial" panose="020B0604020202020204" pitchFamily="34" charset="0"/>
              </a:rPr>
              <a:t>Sau </a:t>
            </a:r>
            <a:r>
              <a:rPr lang="en-US" sz="2000" dirty="0" err="1">
                <a:solidFill>
                  <a:srgbClr val="0000FF"/>
                </a:solidFill>
                <a:latin typeface="Arial" panose="020B0604020202020204" pitchFamily="34" charset="0"/>
                <a:cs typeface="Arial" panose="020B0604020202020204" pitchFamily="34" charset="0"/>
              </a:rPr>
              <a:t>mổ</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cắt</a:t>
            </a:r>
            <a:r>
              <a:rPr lang="en-US" sz="2000" dirty="0">
                <a:solidFill>
                  <a:srgbClr val="0000FF"/>
                </a:solidFill>
                <a:latin typeface="Arial" panose="020B0604020202020204" pitchFamily="34" charset="0"/>
                <a:cs typeface="Arial" panose="020B0604020202020204" pitchFamily="34" charset="0"/>
              </a:rPr>
              <a:t> 2/3 </a:t>
            </a:r>
            <a:r>
              <a:rPr lang="en-US" sz="2000" dirty="0" err="1">
                <a:solidFill>
                  <a:srgbClr val="0000FF"/>
                </a:solidFill>
                <a:latin typeface="Arial" panose="020B0604020202020204" pitchFamily="34" charset="0"/>
                <a:cs typeface="Arial" panose="020B0604020202020204" pitchFamily="34" charset="0"/>
              </a:rPr>
              <a:t>dạ</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U </a:t>
            </a:r>
            <a:r>
              <a:rPr lang="en-US" sz="2000" dirty="0" err="1" smtClean="0">
                <a:solidFill>
                  <a:srgbClr val="0000FF"/>
                </a:solidFill>
                <a:latin typeface="Arial" panose="020B0604020202020204" pitchFamily="34" charset="0"/>
                <a:cs typeface="Arial" panose="020B0604020202020204" pitchFamily="34" charset="0"/>
              </a:rPr>
              <a:t>dạ</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a:t>
            </a:r>
          </a:p>
          <a:p>
            <a:pPr algn="just">
              <a:lnSpc>
                <a:spcPct val="120000"/>
              </a:lnSpc>
              <a:spcBef>
                <a:spcPts val="0"/>
              </a:spcBef>
            </a:pPr>
            <a:r>
              <a:rPr lang="vi-VN" sz="2000" dirty="0" smtClean="0">
                <a:solidFill>
                  <a:srgbClr val="0000FF"/>
                </a:solidFill>
                <a:latin typeface="Arial" panose="020B0604020202020204" pitchFamily="34" charset="0"/>
                <a:cs typeface="Arial" panose="020B0604020202020204" pitchFamily="34" charset="0"/>
              </a:rPr>
              <a:t>Hiện tại: NB tỉnh, tiếp xúc tốt, sau mổ ngày thứ </a:t>
            </a:r>
            <a:r>
              <a:rPr lang="en-US" sz="2000" dirty="0" smtClean="0">
                <a:solidFill>
                  <a:srgbClr val="0000FF"/>
                </a:solidFill>
                <a:latin typeface="Arial" panose="020B0604020202020204" pitchFamily="34" charset="0"/>
                <a:cs typeface="Arial" panose="020B0604020202020204" pitchFamily="34" charset="0"/>
              </a:rPr>
              <a:t>3,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13 cm </a:t>
            </a:r>
            <a:r>
              <a:rPr lang="en-US" sz="2000" dirty="0" err="1" smtClean="0">
                <a:solidFill>
                  <a:srgbClr val="0000FF"/>
                </a:solidFill>
                <a:latin typeface="Arial" panose="020B0604020202020204" pitchFamily="34" charset="0"/>
                <a:cs typeface="Arial" panose="020B0604020202020204" pitchFamily="34" charset="0"/>
              </a:rPr>
              <a:t>đường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trắng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giữa</a:t>
            </a:r>
            <a:r>
              <a:rPr lang="en-US" sz="2000" dirty="0" smtClean="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đau vết 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băng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không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thấm</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ống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dẫn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lưu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dưới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gan</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6</a:t>
            </a:r>
            <a:r>
              <a:rPr lang="en-US" sz="2000" dirty="0" smtClean="0">
                <a:solidFill>
                  <a:srgbClr val="0000FF"/>
                </a:solidFill>
                <a:latin typeface="Arial" panose="020B0604020202020204" pitchFamily="34" charset="0"/>
                <a:cs typeface="Arial" panose="020B0604020202020204" pitchFamily="34" charset="0"/>
              </a:rPr>
              <a:t>0 ml/24h, </a:t>
            </a:r>
            <a:r>
              <a:rPr lang="en-US" sz="2000" dirty="0" err="1" smtClean="0">
                <a:solidFill>
                  <a:srgbClr val="0000FF"/>
                </a:solidFill>
                <a:latin typeface="Arial" panose="020B0604020202020204" pitchFamily="34" charset="0"/>
                <a:cs typeface="Arial" panose="020B0604020202020204" pitchFamily="34" charset="0"/>
              </a:rPr>
              <a:t>màu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đỏ</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sẫm</a:t>
            </a:r>
            <a:r>
              <a:rPr lang="en-US" sz="2000" dirty="0" smtClean="0">
                <a:solidFill>
                  <a:srgbClr val="0000FF"/>
                </a:solidFill>
                <a:latin typeface="Arial" panose="020B0604020202020204" pitchFamily="34" charset="0"/>
                <a:cs typeface="Arial" panose="020B0604020202020204" pitchFamily="34" charset="0"/>
              </a:rPr>
              <a:t>. NB </a:t>
            </a:r>
            <a:r>
              <a:rPr lang="en-US" sz="2000" dirty="0" err="1" smtClean="0">
                <a:solidFill>
                  <a:srgbClr val="0000FF"/>
                </a:solidFill>
                <a:latin typeface="Arial" panose="020B0604020202020204" pitchFamily="34" charset="0"/>
                <a:cs typeface="Arial" panose="020B0604020202020204" pitchFamily="34" charset="0"/>
              </a:rPr>
              <a:t>đã</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đánh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hơi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ngồi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dậy</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được</a:t>
            </a:r>
            <a:r>
              <a:rPr lang="en-US" sz="2000" dirty="0" smtClean="0">
                <a:solidFill>
                  <a:srgbClr val="0000FF"/>
                </a:solidFill>
                <a:latin typeface="Arial" panose="020B0604020202020204" pitchFamily="34" charset="0"/>
                <a:cs typeface="Arial" panose="020B0604020202020204" pitchFamily="34" charset="0"/>
              </a:rPr>
              <a:t>.</a:t>
            </a:r>
            <a:endParaRPr lang="vi-VN" sz="2000" dirty="0" smtClean="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smtClean="0">
                <a:solidFill>
                  <a:srgbClr val="FF0000"/>
                </a:solidFill>
                <a:latin typeface="Arial" panose="020B0604020202020204" pitchFamily="34" charset="0"/>
                <a:cs typeface="Arial" panose="020B0604020202020204" pitchFamily="34" charset="0"/>
              </a:rPr>
              <a:t>Y </a:t>
            </a:r>
            <a:r>
              <a:rPr lang="vi-VN" sz="2000" dirty="0">
                <a:solidFill>
                  <a:srgbClr val="FF0000"/>
                </a:solidFill>
                <a:latin typeface="Arial" panose="020B0604020202020204" pitchFamily="34" charset="0"/>
                <a:cs typeface="Arial" panose="020B0604020202020204" pitchFamily="34" charset="0"/>
              </a:rPr>
              <a:t>lệnh: </a:t>
            </a:r>
            <a:r>
              <a:rPr lang="vi-VN" sz="2000" dirty="0">
                <a:solidFill>
                  <a:srgbClr val="0000FF"/>
                </a:solidFill>
                <a:latin typeface="Arial" panose="020B0604020202020204" pitchFamily="34" charset="0"/>
                <a:cs typeface="Arial" panose="020B0604020202020204" pitchFamily="34" charset="0"/>
              </a:rPr>
              <a:t>Thay băng vết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và</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chân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ống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dẫn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lưu</a:t>
            </a:r>
            <a:r>
              <a:rPr lang="vi-VN" sz="2000" dirty="0" smtClean="0">
                <a:solidFill>
                  <a:srgbClr val="0000FF"/>
                </a:solidFill>
                <a:latin typeface="Arial" panose="020B0604020202020204" pitchFamily="34" charset="0"/>
                <a:cs typeface="Arial" panose="020B0604020202020204" pitchFamily="34" charset="0"/>
              </a:rPr>
              <a:t>. </a:t>
            </a:r>
            <a:endParaRPr lang="vi-VN" sz="2000" dirty="0">
              <a:solidFill>
                <a:srgbClr val="0000FF"/>
              </a:solidFill>
              <a:latin typeface="Arial" panose="020B0604020202020204" pitchFamily="34" charset="0"/>
              <a:cs typeface="Arial" panose="020B0604020202020204" pitchFamily="34" charset="0"/>
            </a:endParaRPr>
          </a:p>
          <a:p>
            <a:pPr algn="just"/>
            <a:r>
              <a:rPr lang="vi-VN" sz="2000" dirty="0">
                <a:solidFill>
                  <a:srgbClr val="0000FF"/>
                </a:solidFill>
                <a:latin typeface="Arial" panose="020B0604020202020204" pitchFamily="34" charset="0"/>
                <a:cs typeface="Arial" panose="020B0604020202020204" pitchFamily="34" charset="0"/>
              </a:rPr>
              <a:t>Yêu cầu:</a:t>
            </a:r>
          </a:p>
          <a:p>
            <a:pPr marL="514350" indent="-514350" algn="just">
              <a:buFont typeface="+mj-lt"/>
              <a:buAutoNum type="arabicPeriod"/>
            </a:pPr>
            <a:r>
              <a:rPr lang="vi-VN" sz="2000" dirty="0">
                <a:solidFill>
                  <a:srgbClr val="FF0000"/>
                </a:solidFill>
                <a:latin typeface="Arial" panose="020B0604020202020204" pitchFamily="34" charset="0"/>
                <a:cs typeface="Arial" panose="020B0604020202020204" pitchFamily="34" charset="0"/>
              </a:rPr>
              <a:t>Hãy chuẩn bị người bệnh để thực hiện </a:t>
            </a:r>
            <a:r>
              <a:rPr lang="en-US" sz="2000" dirty="0" smtClean="0">
                <a:solidFill>
                  <a:srgbClr val="FF0000"/>
                </a:solidFill>
                <a:latin typeface="Arial" panose="020B0604020202020204" pitchFamily="34" charset="0"/>
                <a:cs typeface="Arial" panose="020B0604020202020204" pitchFamily="34" charset="0"/>
              </a:rPr>
              <a:t>KT </a:t>
            </a:r>
            <a:r>
              <a:rPr lang="en-US" sz="2000" dirty="0" err="1" smtClean="0">
                <a:solidFill>
                  <a:srgbClr val="FF0000"/>
                </a:solidFill>
                <a:latin typeface="Arial" panose="020B0604020202020204" pitchFamily="34" charset="0"/>
                <a:cs typeface="Arial" panose="020B0604020202020204" pitchFamily="34" charset="0"/>
              </a:rPr>
              <a:t>thay</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băng</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vết</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mổ</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và</a:t>
            </a:r>
            <a:r>
              <a:rPr lang="en-US" sz="2000" dirty="0" smtClean="0">
                <a:solidFill>
                  <a:srgbClr val="FF0000"/>
                </a:solidFill>
                <a:latin typeface="Arial" panose="020B0604020202020204" pitchFamily="34" charset="0"/>
                <a:cs typeface="Arial" panose="020B0604020202020204" pitchFamily="34" charset="0"/>
              </a:rPr>
              <a:t> </a:t>
            </a:r>
            <a:r>
              <a:rPr lang="en-US" sz="2000" dirty="0" err="1" smtClean="0">
                <a:solidFill>
                  <a:srgbClr val="FF0000"/>
                </a:solidFill>
                <a:latin typeface="Arial" panose="020B0604020202020204" pitchFamily="34" charset="0"/>
                <a:cs typeface="Arial" panose="020B0604020202020204" pitchFamily="34" charset="0"/>
              </a:rPr>
              <a:t>chân</a:t>
            </a:r>
            <a:r>
              <a:rPr lang="en-US" sz="2000" dirty="0" smtClean="0">
                <a:solidFill>
                  <a:srgbClr val="FF0000"/>
                </a:solidFill>
                <a:latin typeface="Arial" panose="020B0604020202020204" pitchFamily="34" charset="0"/>
                <a:cs typeface="Arial" panose="020B0604020202020204" pitchFamily="34" charset="0"/>
              </a:rPr>
              <a:t> ODL?</a:t>
            </a:r>
            <a:endParaRPr lang="vi-VN" sz="2000" dirty="0">
              <a:solidFill>
                <a:srgbClr val="FF0000"/>
              </a:solidFill>
              <a:latin typeface="Arial" panose="020B0604020202020204" pitchFamily="34" charset="0"/>
              <a:cs typeface="Arial" panose="020B0604020202020204" pitchFamily="34" charset="0"/>
            </a:endParaRPr>
          </a:p>
          <a:p>
            <a:pPr lvl="0" algn="just"/>
            <a:endParaRPr lang="en-US" sz="2000" dirty="0">
              <a:solidFill>
                <a:srgbClr val="FF0000"/>
              </a:solidFill>
            </a:endParaRPr>
          </a:p>
          <a:p>
            <a:pPr algn="just"/>
            <a:endParaRPr lang="en-US" sz="2000" dirty="0">
              <a:solidFill>
                <a:schemeClr val="tx1"/>
              </a:solidFill>
              <a:latin typeface="Times New Roman" pitchFamily="18" charset="0"/>
              <a:ea typeface="Tahoma" pitchFamily="34" charset="0"/>
              <a:cs typeface="Times New Roman" pitchFamily="18"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4010030134"/>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88900" y="821531"/>
            <a:ext cx="8991600" cy="19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err="1">
                <a:solidFill>
                  <a:srgbClr val="FF0000"/>
                </a:solidFill>
                <a:latin typeface="Arial" pitchFamily="34" charset="0"/>
                <a:ea typeface="Tahoma" pitchFamily="34" charset="0"/>
                <a:cs typeface="Arial" pitchFamily="34" charset="0"/>
              </a:rPr>
              <a:t>Câu</a:t>
            </a:r>
            <a:r>
              <a:rPr lang="en-US" b="1" dirty="0">
                <a:solidFill>
                  <a:srgbClr val="FF0000"/>
                </a:solidFill>
                <a:latin typeface="Arial" pitchFamily="34" charset="0"/>
                <a:ea typeface="Tahoma" pitchFamily="34" charset="0"/>
                <a:cs typeface="Arial" pitchFamily="34" charset="0"/>
              </a:rPr>
              <a:t> </a:t>
            </a:r>
            <a:r>
              <a:rPr lang="en-US" b="1" dirty="0" err="1">
                <a:solidFill>
                  <a:srgbClr val="FF0000"/>
                </a:solidFill>
                <a:latin typeface="Arial" pitchFamily="34" charset="0"/>
                <a:ea typeface="Tahoma" pitchFamily="34" charset="0"/>
                <a:cs typeface="Arial" pitchFamily="34" charset="0"/>
              </a:rPr>
              <a:t>hỏi</a:t>
            </a:r>
            <a:r>
              <a:rPr lang="en-US" b="1" dirty="0">
                <a:solidFill>
                  <a:srgbClr val="FF0000"/>
                </a:solidFill>
                <a:latin typeface="Arial" pitchFamily="34" charset="0"/>
                <a:ea typeface="Tahoma" pitchFamily="34" charset="0"/>
                <a:cs typeface="Arial" pitchFamily="34" charset="0"/>
              </a:rPr>
              <a:t>: </a:t>
            </a:r>
          </a:p>
          <a:p>
            <a:r>
              <a:rPr lang="en-US" b="1" dirty="0" err="1" smtClean="0">
                <a:solidFill>
                  <a:srgbClr val="000099"/>
                </a:solidFill>
                <a:latin typeface="Arial" pitchFamily="34" charset="0"/>
                <a:ea typeface="Tahoma" pitchFamily="34" charset="0"/>
                <a:cs typeface="Arial" pitchFamily="34" charset="0"/>
              </a:rPr>
              <a:t>Hình</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ảnh</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dưới</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đây</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khác</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gì</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với</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vết</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thương</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thông</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thường</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mục</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đích</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để</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làm</a:t>
            </a:r>
            <a:r>
              <a:rPr lang="en-US" b="1" dirty="0" smtClean="0">
                <a:solidFill>
                  <a:srgbClr val="000099"/>
                </a:solidFill>
                <a:latin typeface="Arial" pitchFamily="34" charset="0"/>
                <a:ea typeface="Tahoma" pitchFamily="34" charset="0"/>
                <a:cs typeface="Arial" pitchFamily="34" charset="0"/>
              </a:rPr>
              <a:t> </a:t>
            </a:r>
            <a:r>
              <a:rPr lang="en-US" b="1" dirty="0" err="1" smtClean="0">
                <a:solidFill>
                  <a:srgbClr val="000099"/>
                </a:solidFill>
                <a:latin typeface="Arial" pitchFamily="34" charset="0"/>
                <a:ea typeface="Tahoma" pitchFamily="34" charset="0"/>
                <a:cs typeface="Arial" pitchFamily="34" charset="0"/>
              </a:rPr>
              <a:t>gì</a:t>
            </a:r>
            <a:r>
              <a:rPr lang="en-US" b="1" dirty="0" smtClean="0">
                <a:solidFill>
                  <a:srgbClr val="000099"/>
                </a:solidFill>
                <a:latin typeface="Arial" pitchFamily="34" charset="0"/>
                <a:ea typeface="Tahoma" pitchFamily="34" charset="0"/>
                <a:cs typeface="Arial" pitchFamily="34" charset="0"/>
              </a:rPr>
              <a:t>?</a:t>
            </a:r>
            <a:endParaRPr lang="en-US" b="1" dirty="0" smtClean="0">
              <a:solidFill>
                <a:srgbClr val="000099"/>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4EAF65A9-22AB-466A-842E-C5BF9E56D958}" type="slidenum">
              <a:rPr lang="en-US" smtClean="0"/>
              <a:pPr/>
              <a:t>2</a:t>
            </a:fld>
            <a:endParaRPr lang="en-US"/>
          </a:p>
        </p:txBody>
      </p:sp>
      <p:sp>
        <p:nvSpPr>
          <p:cNvPr id="8" name="Title 1"/>
          <p:cNvSpPr txBox="1">
            <a:spLocks/>
          </p:cNvSpPr>
          <p:nvPr/>
        </p:nvSpPr>
        <p:spPr>
          <a:xfrm>
            <a:off x="0" y="1"/>
            <a:ext cx="9144000" cy="685799"/>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latin typeface="Arial" pitchFamily="34" charset="0"/>
                <a:ea typeface="Tahoma" pitchFamily="34" charset="0"/>
                <a:cs typeface="Arial" pitchFamily="34" charset="0"/>
              </a:rPr>
              <a:t>BỆNH VIỆN BẠCH MAI</a:t>
            </a:r>
            <a:br>
              <a:rPr lang="en-US" sz="2800" b="1" dirty="0">
                <a:solidFill>
                  <a:schemeClr val="bg1"/>
                </a:solidFill>
                <a:latin typeface="Arial" pitchFamily="34" charset="0"/>
                <a:ea typeface="Tahoma" pitchFamily="34" charset="0"/>
                <a:cs typeface="Arial" pitchFamily="34" charset="0"/>
              </a:rPr>
            </a:br>
            <a:r>
              <a:rPr lang="en-US" sz="2800" b="1" dirty="0">
                <a:solidFill>
                  <a:schemeClr val="bg1"/>
                </a:solidFill>
                <a:latin typeface="Arial" pitchFamily="34" charset="0"/>
                <a:ea typeface="Tahoma" pitchFamily="34" charset="0"/>
                <a:cs typeface="Arial" pitchFamily="34" charset="0"/>
              </a:rPr>
              <a:t>TRƯỜNG CAO ĐẲNG Y TẾ BẠCH MAI</a:t>
            </a:r>
            <a:endParaRPr lang="en-US" sz="2800" b="1" dirty="0">
              <a:solidFill>
                <a:schemeClr val="bg1"/>
              </a:solidFill>
              <a:latin typeface="Tahoma" pitchFamily="34" charset="0"/>
              <a:ea typeface="Tahoma" pitchFamily="34" charset="0"/>
              <a:cs typeface="Tahoma" pitchFamily="34" charset="0"/>
            </a:endParaRPr>
          </a:p>
        </p:txBody>
      </p:sp>
      <p:pic>
        <p:nvPicPr>
          <p:cNvPr id="9" name="Picture 2" descr="C:\Users\VN-Pro\Desktop\Quy chuan Logo Cao Dang y Bach Mai_nho.jpg"/>
          <p:cNvPicPr>
            <a:picLocks noChangeAspect="1" noChangeArrowheads="1"/>
          </p:cNvPicPr>
          <p:nvPr/>
        </p:nvPicPr>
        <p:blipFill>
          <a:blip r:embed="rId3" cstate="print"/>
          <a:srcRect/>
          <a:stretch>
            <a:fillRect/>
          </a:stretch>
        </p:blipFill>
        <p:spPr bwMode="auto">
          <a:xfrm>
            <a:off x="8458200" y="9524"/>
            <a:ext cx="685800" cy="6667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3" descr="D:\ảnh\LOGO bachmai.jpg"/>
          <p:cNvPicPr>
            <a:picLocks noChangeAspect="1" noChangeArrowheads="1"/>
          </p:cNvPicPr>
          <p:nvPr/>
        </p:nvPicPr>
        <p:blipFill>
          <a:blip r:embed="rId4" cstate="print"/>
          <a:srcRect/>
          <a:stretch>
            <a:fillRect/>
          </a:stretch>
        </p:blipFill>
        <p:spPr bwMode="auto">
          <a:xfrm>
            <a:off x="0" y="9525"/>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5"/>
          <a:srcRect l="25019" r="14562"/>
          <a:stretch/>
        </p:blipFill>
        <p:spPr>
          <a:xfrm>
            <a:off x="3048001" y="2517607"/>
            <a:ext cx="3404838" cy="2386578"/>
          </a:xfrm>
          <a:prstGeom prst="rect">
            <a:avLst/>
          </a:prstGeom>
        </p:spPr>
      </p:pic>
    </p:spTree>
    <p:extLst>
      <p:ext uri="{BB962C8B-B14F-4D97-AF65-F5344CB8AC3E}">
        <p14:creationId xmlns:p14="http://schemas.microsoft.com/office/powerpoint/2010/main" val="2926444714"/>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Autofit/>
          </a:bodyPr>
          <a:lstStyle/>
          <a:p>
            <a:r>
              <a:rPr lang="en-US" sz="2300" b="1" dirty="0" smtClean="0">
                <a:solidFill>
                  <a:schemeClr val="bg1"/>
                </a:solidFill>
                <a:latin typeface="Arial" panose="020B0604020202020204" pitchFamily="34" charset="0"/>
                <a:ea typeface="Tahoma" pitchFamily="34" charset="0"/>
                <a:cs typeface="Arial" panose="020B0604020202020204" pitchFamily="34" charset="0"/>
              </a:rPr>
              <a:t>7. THỰC HIỆN KỸ THUẬT</a:t>
            </a:r>
            <a:br>
              <a:rPr lang="en-US" sz="2300" b="1" dirty="0" smtClean="0">
                <a:solidFill>
                  <a:schemeClr val="bg1"/>
                </a:solidFill>
                <a:latin typeface="Arial" panose="020B0604020202020204" pitchFamily="34" charset="0"/>
                <a:ea typeface="Tahoma" pitchFamily="34" charset="0"/>
                <a:cs typeface="Arial" panose="020B0604020202020204" pitchFamily="34" charset="0"/>
              </a:rPr>
            </a:br>
            <a:r>
              <a:rPr lang="en-US" sz="2000" b="1" dirty="0" smtClean="0">
                <a:solidFill>
                  <a:schemeClr val="bg1"/>
                </a:solidFill>
                <a:latin typeface="Arial" panose="020B0604020202020204" pitchFamily="34" charset="0"/>
                <a:ea typeface="Tahoma" pitchFamily="34" charset="0"/>
                <a:cs typeface="Arial" panose="020B0604020202020204" pitchFamily="34" charset="0"/>
              </a:rPr>
              <a:t>TÌNH HUỐNG LÂM SÀNG</a:t>
            </a:r>
            <a:endParaRPr lang="en-US" sz="20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153400" y="0"/>
            <a:ext cx="762000" cy="7429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147638"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a:spLocks noGrp="1"/>
          </p:cNvSpPr>
          <p:nvPr>
            <p:ph type="subTitle" idx="1"/>
          </p:nvPr>
        </p:nvSpPr>
        <p:spPr>
          <a:xfrm>
            <a:off x="0" y="718236"/>
            <a:ext cx="9144000" cy="4343400"/>
          </a:xfrm>
        </p:spPr>
        <p:txBody>
          <a:bodyPr>
            <a:noAutofit/>
          </a:bodyPr>
          <a:lstStyle/>
          <a:p>
            <a:pPr algn="just">
              <a:lnSpc>
                <a:spcPct val="120000"/>
              </a:lnSpc>
              <a:spcBef>
                <a:spcPts val="0"/>
              </a:spcBef>
            </a:pPr>
            <a:r>
              <a:rPr lang="en-US" sz="2000" dirty="0" err="1">
                <a:solidFill>
                  <a:srgbClr val="0000FF"/>
                </a:solidFill>
                <a:latin typeface="Arial" panose="020B0604020202020204" pitchFamily="34" charset="0"/>
                <a:cs typeface="Arial" panose="020B0604020202020204" pitchFamily="34" charset="0"/>
              </a:rPr>
              <a:t>Người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VŨ VĂN PH                              </a:t>
            </a:r>
            <a:r>
              <a:rPr lang="vi-VN" sz="2000" dirty="0" smtClean="0">
                <a:solidFill>
                  <a:srgbClr val="0000FF"/>
                </a:solidFill>
                <a:latin typeface="Arial" panose="020B0604020202020204" pitchFamily="34" charset="0"/>
                <a:cs typeface="Arial" panose="020B0604020202020204" pitchFamily="34" charset="0"/>
              </a:rPr>
              <a:t> </a:t>
            </a:r>
            <a:r>
              <a:rPr lang="vi-VN" sz="2000" dirty="0">
                <a:solidFill>
                  <a:srgbClr val="0000FF"/>
                </a:solidFill>
                <a:latin typeface="Arial" panose="020B0604020202020204" pitchFamily="34" charset="0"/>
                <a:cs typeface="Arial" panose="020B0604020202020204" pitchFamily="34" charset="0"/>
              </a:rPr>
              <a:t>Sinh năm </a:t>
            </a:r>
            <a:r>
              <a:rPr lang="vi-VN" sz="2000" dirty="0" smtClean="0">
                <a:solidFill>
                  <a:srgbClr val="0000FF"/>
                </a:solidFill>
                <a:latin typeface="Arial" panose="020B0604020202020204" pitchFamily="34" charset="0"/>
                <a:cs typeface="Arial" panose="020B0604020202020204" pitchFamily="34" charset="0"/>
              </a:rPr>
              <a:t>19</a:t>
            </a:r>
            <a:r>
              <a:rPr lang="en-US" sz="2000" dirty="0" smtClean="0">
                <a:solidFill>
                  <a:srgbClr val="0000FF"/>
                </a:solidFill>
                <a:latin typeface="Arial" panose="020B0604020202020204" pitchFamily="34" charset="0"/>
                <a:cs typeface="Arial" panose="020B0604020202020204" pitchFamily="34" charset="0"/>
              </a:rPr>
              <a:t>7</a:t>
            </a:r>
            <a:r>
              <a:rPr lang="vi-VN" sz="2000" dirty="0" smtClean="0">
                <a:solidFill>
                  <a:srgbClr val="0000FF"/>
                </a:solidFill>
                <a:latin typeface="Arial" panose="020B0604020202020204" pitchFamily="34" charset="0"/>
                <a:cs typeface="Arial" panose="020B0604020202020204" pitchFamily="34" charset="0"/>
              </a:rPr>
              <a:t>4</a:t>
            </a:r>
            <a:r>
              <a:rPr lang="vi-VN" sz="2000" dirty="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Giường số </a:t>
            </a:r>
            <a:r>
              <a:rPr lang="en-US" sz="2000" dirty="0" smtClean="0">
                <a:solidFill>
                  <a:srgbClr val="0000FF"/>
                </a:solidFill>
                <a:latin typeface="Arial" panose="020B0604020202020204" pitchFamily="34" charset="0"/>
                <a:cs typeface="Arial" panose="020B0604020202020204" pitchFamily="34" charset="0"/>
              </a:rPr>
              <a:t>14;           </a:t>
            </a:r>
            <a:r>
              <a:rPr lang="en-US" sz="2000" dirty="0">
                <a:solidFill>
                  <a:srgbClr val="0000FF"/>
                </a:solidFill>
                <a:latin typeface="Arial" panose="020B0604020202020204" pitchFamily="34" charset="0"/>
                <a:cs typeface="Arial" panose="020B0604020202020204" pitchFamily="34" charset="0"/>
              </a:rPr>
              <a:t>P</a:t>
            </a:r>
            <a:r>
              <a:rPr lang="vi-VN" sz="2000" dirty="0">
                <a:solidFill>
                  <a:srgbClr val="0000FF"/>
                </a:solidFill>
                <a:latin typeface="Arial" panose="020B0604020202020204" pitchFamily="34" charset="0"/>
                <a:cs typeface="Arial" panose="020B0604020202020204" pitchFamily="34" charset="0"/>
              </a:rPr>
              <a:t>hòng</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3</a:t>
            </a:r>
            <a:r>
              <a:rPr lang="en-US" sz="2000" dirty="0" smtClean="0">
                <a:solidFill>
                  <a:srgbClr val="0000FF"/>
                </a:solidFill>
                <a:latin typeface="Arial" panose="020B0604020202020204" pitchFamily="34" charset="0"/>
                <a:cs typeface="Arial" panose="020B0604020202020204" pitchFamily="34" charset="0"/>
              </a:rPr>
              <a:t>21; </a:t>
            </a:r>
            <a:r>
              <a:rPr lang="vi-VN" sz="2000" dirty="0" smtClean="0">
                <a:solidFill>
                  <a:srgbClr val="0000FF"/>
                </a:solidFill>
                <a:latin typeface="Arial" panose="020B0604020202020204" pitchFamily="34" charset="0"/>
                <a:cs typeface="Arial" panose="020B0604020202020204" pitchFamily="34" charset="0"/>
              </a:rPr>
              <a:t> Khoa</a:t>
            </a:r>
            <a:r>
              <a:rPr lang="en-US" sz="2000" dirty="0" smtClean="0">
                <a:solidFill>
                  <a:srgbClr val="0000FF"/>
                </a:solidFill>
                <a:latin typeface="Arial" panose="020B0604020202020204" pitchFamily="34" charset="0"/>
                <a:cs typeface="Arial" panose="020B0604020202020204" pitchFamily="34" charset="0"/>
              </a:rPr>
              <a:t>:</a:t>
            </a:r>
            <a:r>
              <a:rPr lang="vi-VN"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N</a:t>
            </a:r>
            <a:r>
              <a:rPr lang="vi-VN" sz="2000" dirty="0" smtClean="0">
                <a:solidFill>
                  <a:srgbClr val="0000FF"/>
                </a:solidFill>
                <a:latin typeface="Arial" panose="020B0604020202020204" pitchFamily="34" charset="0"/>
                <a:cs typeface="Arial" panose="020B0604020202020204" pitchFamily="34" charset="0"/>
              </a:rPr>
              <a:t>goại </a:t>
            </a:r>
            <a:r>
              <a:rPr lang="en-US" sz="2000" dirty="0" err="1" smtClean="0">
                <a:solidFill>
                  <a:srgbClr val="0000FF"/>
                </a:solidFill>
                <a:latin typeface="Arial" panose="020B0604020202020204" pitchFamily="34" charset="0"/>
                <a:cs typeface="Arial" panose="020B0604020202020204" pitchFamily="34" charset="0"/>
              </a:rPr>
              <a:t>tiêu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hóa</a:t>
            </a:r>
            <a:r>
              <a:rPr lang="vi-VN" sz="2000" dirty="0" smtClean="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Chẩn đoán: </a:t>
            </a:r>
            <a:r>
              <a:rPr lang="en-US" sz="2000" dirty="0">
                <a:solidFill>
                  <a:srgbClr val="0000FF"/>
                </a:solidFill>
                <a:latin typeface="Arial" panose="020B0604020202020204" pitchFamily="34" charset="0"/>
                <a:cs typeface="Arial" panose="020B0604020202020204" pitchFamily="34" charset="0"/>
              </a:rPr>
              <a:t>Sau </a:t>
            </a:r>
            <a:r>
              <a:rPr lang="en-US" sz="2000" dirty="0" err="1">
                <a:solidFill>
                  <a:srgbClr val="0000FF"/>
                </a:solidFill>
                <a:latin typeface="Arial" panose="020B0604020202020204" pitchFamily="34" charset="0"/>
                <a:cs typeface="Arial" panose="020B0604020202020204" pitchFamily="34" charset="0"/>
              </a:rPr>
              <a:t>mổ</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cắt</a:t>
            </a:r>
            <a:r>
              <a:rPr lang="en-US" sz="2000" dirty="0">
                <a:solidFill>
                  <a:srgbClr val="0000FF"/>
                </a:solidFill>
                <a:latin typeface="Arial" panose="020B0604020202020204" pitchFamily="34" charset="0"/>
                <a:cs typeface="Arial" panose="020B0604020202020204" pitchFamily="34" charset="0"/>
              </a:rPr>
              <a:t> 2/3 </a:t>
            </a:r>
            <a:r>
              <a:rPr lang="en-US" sz="2000" dirty="0" err="1">
                <a:solidFill>
                  <a:srgbClr val="0000FF"/>
                </a:solidFill>
                <a:latin typeface="Arial" panose="020B0604020202020204" pitchFamily="34" charset="0"/>
                <a:cs typeface="Arial" panose="020B0604020202020204" pitchFamily="34" charset="0"/>
              </a:rPr>
              <a:t>dạ</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U </a:t>
            </a:r>
            <a:r>
              <a:rPr lang="en-US" sz="2000" dirty="0" err="1" smtClean="0">
                <a:solidFill>
                  <a:srgbClr val="0000FF"/>
                </a:solidFill>
                <a:latin typeface="Arial" panose="020B0604020202020204" pitchFamily="34" charset="0"/>
                <a:cs typeface="Arial" panose="020B0604020202020204" pitchFamily="34" charset="0"/>
              </a:rPr>
              <a:t>dạ</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a:t>
            </a:r>
          </a:p>
          <a:p>
            <a:pPr algn="just">
              <a:lnSpc>
                <a:spcPct val="120000"/>
              </a:lnSpc>
              <a:spcBef>
                <a:spcPts val="0"/>
              </a:spcBef>
            </a:pPr>
            <a:r>
              <a:rPr lang="vi-VN" sz="2000" dirty="0" smtClean="0">
                <a:solidFill>
                  <a:srgbClr val="0000FF"/>
                </a:solidFill>
                <a:latin typeface="Arial" panose="020B0604020202020204" pitchFamily="34" charset="0"/>
                <a:cs typeface="Arial" panose="020B0604020202020204" pitchFamily="34" charset="0"/>
              </a:rPr>
              <a:t>Hiện tại: NB tỉnh, tiếp xúc tốt, sau mổ ngày thứ </a:t>
            </a:r>
            <a:r>
              <a:rPr lang="en-US" sz="2000" dirty="0" smtClean="0">
                <a:solidFill>
                  <a:srgbClr val="0000FF"/>
                </a:solidFill>
                <a:latin typeface="Arial" panose="020B0604020202020204" pitchFamily="34" charset="0"/>
                <a:cs typeface="Arial" panose="020B0604020202020204" pitchFamily="34" charset="0"/>
              </a:rPr>
              <a:t>3,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13 cm </a:t>
            </a:r>
            <a:r>
              <a:rPr lang="en-US" sz="2000" dirty="0" err="1" smtClean="0">
                <a:solidFill>
                  <a:srgbClr val="0000FF"/>
                </a:solidFill>
                <a:latin typeface="Arial" panose="020B0604020202020204" pitchFamily="34" charset="0"/>
                <a:cs typeface="Arial" panose="020B0604020202020204" pitchFamily="34" charset="0"/>
              </a:rPr>
              <a:t>đường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trắng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giữa</a:t>
            </a:r>
            <a:r>
              <a:rPr lang="en-US" sz="2000" dirty="0" smtClean="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đau vết 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băng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không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thấm</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ống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dẫn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lưu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dưới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gan</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6</a:t>
            </a:r>
            <a:r>
              <a:rPr lang="en-US" sz="2000" dirty="0" smtClean="0">
                <a:solidFill>
                  <a:srgbClr val="0000FF"/>
                </a:solidFill>
                <a:latin typeface="Arial" panose="020B0604020202020204" pitchFamily="34" charset="0"/>
                <a:cs typeface="Arial" panose="020B0604020202020204" pitchFamily="34" charset="0"/>
              </a:rPr>
              <a:t>0 ml/24h, </a:t>
            </a:r>
            <a:r>
              <a:rPr lang="en-US" sz="2000" dirty="0" err="1" smtClean="0">
                <a:solidFill>
                  <a:srgbClr val="0000FF"/>
                </a:solidFill>
                <a:latin typeface="Arial" panose="020B0604020202020204" pitchFamily="34" charset="0"/>
                <a:cs typeface="Arial" panose="020B0604020202020204" pitchFamily="34" charset="0"/>
              </a:rPr>
              <a:t>màu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đỏ</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sẫm</a:t>
            </a:r>
            <a:r>
              <a:rPr lang="en-US" sz="2000" dirty="0" smtClean="0">
                <a:solidFill>
                  <a:srgbClr val="0000FF"/>
                </a:solidFill>
                <a:latin typeface="Arial" panose="020B0604020202020204" pitchFamily="34" charset="0"/>
                <a:cs typeface="Arial" panose="020B0604020202020204" pitchFamily="34" charset="0"/>
              </a:rPr>
              <a:t>. NB </a:t>
            </a:r>
            <a:r>
              <a:rPr lang="en-US" sz="2000" dirty="0" err="1" smtClean="0">
                <a:solidFill>
                  <a:srgbClr val="0000FF"/>
                </a:solidFill>
                <a:latin typeface="Arial" panose="020B0604020202020204" pitchFamily="34" charset="0"/>
                <a:cs typeface="Arial" panose="020B0604020202020204" pitchFamily="34" charset="0"/>
              </a:rPr>
              <a:t>đã</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đánh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hơi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ngồi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dậy</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được</a:t>
            </a:r>
            <a:r>
              <a:rPr lang="en-US" sz="2000" dirty="0" smtClean="0">
                <a:solidFill>
                  <a:srgbClr val="0000FF"/>
                </a:solidFill>
                <a:latin typeface="Arial" panose="020B0604020202020204" pitchFamily="34" charset="0"/>
                <a:cs typeface="Arial" panose="020B0604020202020204" pitchFamily="34" charset="0"/>
              </a:rPr>
              <a:t>.</a:t>
            </a:r>
            <a:endParaRPr lang="vi-VN" sz="2000" dirty="0" smtClean="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smtClean="0">
                <a:solidFill>
                  <a:srgbClr val="FF0000"/>
                </a:solidFill>
                <a:latin typeface="Arial" panose="020B0604020202020204" pitchFamily="34" charset="0"/>
                <a:cs typeface="Arial" panose="020B0604020202020204" pitchFamily="34" charset="0"/>
              </a:rPr>
              <a:t>Y </a:t>
            </a:r>
            <a:r>
              <a:rPr lang="vi-VN" sz="2000" dirty="0">
                <a:solidFill>
                  <a:srgbClr val="FF0000"/>
                </a:solidFill>
                <a:latin typeface="Arial" panose="020B0604020202020204" pitchFamily="34" charset="0"/>
                <a:cs typeface="Arial" panose="020B0604020202020204" pitchFamily="34" charset="0"/>
              </a:rPr>
              <a:t>lệnh: </a:t>
            </a:r>
            <a:r>
              <a:rPr lang="vi-VN" sz="2000" dirty="0">
                <a:solidFill>
                  <a:srgbClr val="0000FF"/>
                </a:solidFill>
                <a:latin typeface="Arial" panose="020B0604020202020204" pitchFamily="34" charset="0"/>
                <a:cs typeface="Arial" panose="020B0604020202020204" pitchFamily="34" charset="0"/>
              </a:rPr>
              <a:t>Thay băng vết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và</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chân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ống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dẫn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lưu</a:t>
            </a:r>
            <a:r>
              <a:rPr lang="vi-VN" sz="2000" dirty="0" smtClean="0">
                <a:solidFill>
                  <a:srgbClr val="0000FF"/>
                </a:solidFill>
                <a:latin typeface="Arial" panose="020B0604020202020204" pitchFamily="34" charset="0"/>
                <a:cs typeface="Arial" panose="020B0604020202020204" pitchFamily="34" charset="0"/>
              </a:rPr>
              <a:t>. </a:t>
            </a:r>
            <a:endParaRPr lang="vi-VN" sz="2000" dirty="0">
              <a:solidFill>
                <a:srgbClr val="0000FF"/>
              </a:solidFill>
              <a:latin typeface="Arial" panose="020B0604020202020204" pitchFamily="34" charset="0"/>
              <a:cs typeface="Arial" panose="020B0604020202020204" pitchFamily="34" charset="0"/>
            </a:endParaRPr>
          </a:p>
          <a:p>
            <a:pPr algn="just"/>
            <a:r>
              <a:rPr lang="vi-VN" sz="2000" dirty="0">
                <a:solidFill>
                  <a:srgbClr val="0000FF"/>
                </a:solidFill>
                <a:latin typeface="Arial" panose="020B0604020202020204" pitchFamily="34" charset="0"/>
                <a:cs typeface="Arial" panose="020B0604020202020204" pitchFamily="34" charset="0"/>
              </a:rPr>
              <a:t>Yêu cầu:</a:t>
            </a:r>
          </a:p>
          <a:p>
            <a:pPr marL="514350" indent="-514350" algn="just">
              <a:buFont typeface="+mj-lt"/>
              <a:buAutoNum type="arabicPeriod" startAt="2"/>
            </a:pPr>
            <a:r>
              <a:rPr lang="vi-VN" sz="2000" dirty="0" smtClean="0">
                <a:solidFill>
                  <a:srgbClr val="FF0000"/>
                </a:solidFill>
                <a:latin typeface="Arial" panose="020B0604020202020204" pitchFamily="34" charset="0"/>
                <a:cs typeface="Arial" panose="020B0604020202020204" pitchFamily="34" charset="0"/>
              </a:rPr>
              <a:t>Hãy </a:t>
            </a:r>
            <a:r>
              <a:rPr lang="vi-VN" sz="2000" dirty="0">
                <a:solidFill>
                  <a:srgbClr val="FF0000"/>
                </a:solidFill>
                <a:latin typeface="Arial" panose="020B0604020202020204" pitchFamily="34" charset="0"/>
                <a:cs typeface="Arial" panose="020B0604020202020204" pitchFamily="34" charset="0"/>
              </a:rPr>
              <a:t>chuẩn bị điều dưỡng, dụng cụ phù hợp để thực hiện </a:t>
            </a:r>
            <a:r>
              <a:rPr lang="en-US" sz="2000" dirty="0">
                <a:solidFill>
                  <a:srgbClr val="FF0000"/>
                </a:solidFill>
                <a:latin typeface="Arial" panose="020B0604020202020204" pitchFamily="34" charset="0"/>
                <a:cs typeface="Arial" panose="020B0604020202020204" pitchFamily="34" charset="0"/>
              </a:rPr>
              <a:t>KT </a:t>
            </a:r>
            <a:r>
              <a:rPr lang="en-US" sz="2000" dirty="0" err="1">
                <a:solidFill>
                  <a:srgbClr val="FF0000"/>
                </a:solidFill>
                <a:latin typeface="Arial" panose="020B0604020202020204" pitchFamily="34" charset="0"/>
                <a:cs typeface="Arial" panose="020B0604020202020204" pitchFamily="34" charset="0"/>
              </a:rPr>
              <a:t>thay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băng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vết</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mổ</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và</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chân</a:t>
            </a:r>
            <a:r>
              <a:rPr lang="en-US" sz="2000" dirty="0">
                <a:solidFill>
                  <a:srgbClr val="FF0000"/>
                </a:solidFill>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ODL</a:t>
            </a:r>
            <a:r>
              <a:rPr lang="vi-VN" sz="2000" dirty="0" smtClean="0">
                <a:solidFill>
                  <a:srgbClr val="FF0000"/>
                </a:solidFill>
                <a:latin typeface="Arial" panose="020B0604020202020204" pitchFamily="34" charset="0"/>
                <a:cs typeface="Arial" panose="020B0604020202020204" pitchFamily="34" charset="0"/>
              </a:rPr>
              <a:t>?</a:t>
            </a:r>
            <a:endParaRPr lang="vi-VN" sz="2000" dirty="0">
              <a:solidFill>
                <a:srgbClr val="FF0000"/>
              </a:solidFill>
              <a:latin typeface="Arial" panose="020B0604020202020204" pitchFamily="34" charset="0"/>
              <a:cs typeface="Arial" panose="020B0604020202020204" pitchFamily="34" charset="0"/>
            </a:endParaRPr>
          </a:p>
          <a:p>
            <a:pPr lvl="0" algn="just"/>
            <a:endParaRPr lang="en-US" sz="2000" dirty="0">
              <a:solidFill>
                <a:srgbClr val="FF0000"/>
              </a:solidFill>
            </a:endParaRPr>
          </a:p>
          <a:p>
            <a:pPr algn="just"/>
            <a:endParaRPr lang="en-US" sz="2000" dirty="0">
              <a:solidFill>
                <a:schemeClr val="tx1"/>
              </a:solidFill>
              <a:latin typeface="Times New Roman" pitchFamily="18" charset="0"/>
              <a:ea typeface="Tahoma" pitchFamily="34" charset="0"/>
              <a:cs typeface="Times New Roman" pitchFamily="18"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306229475"/>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2800" b="1" dirty="0" smtClean="0">
                <a:solidFill>
                  <a:schemeClr val="bg1"/>
                </a:solidFill>
                <a:latin typeface="Arial" pitchFamily="34" charset="0"/>
                <a:ea typeface="Tahoma" pitchFamily="34" charset="0"/>
                <a:cs typeface="Arial" pitchFamily="34" charset="0"/>
              </a:rPr>
              <a:t>DỤNG CỤ</a:t>
            </a:r>
            <a:endParaRPr lang="en-US" sz="2800" b="1" dirty="0">
              <a:solidFill>
                <a:schemeClr val="bg1"/>
              </a:solidFill>
              <a:latin typeface="Arial" pitchFamily="34" charset="0"/>
              <a:ea typeface="Tahoma" pitchFamily="34" charset="0"/>
              <a:cs typeface="Arial" pitchFamily="34"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endParaRPr>
          </a:p>
        </p:txBody>
      </p:sp>
      <p:pic>
        <p:nvPicPr>
          <p:cNvPr id="10"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21</a:t>
            </a:fld>
            <a:endParaRPr lang="en-US"/>
          </a:p>
        </p:txBody>
      </p:sp>
      <p:pic>
        <p:nvPicPr>
          <p:cNvPr id="9" name="Picture 8"/>
          <p:cNvPicPr>
            <a:picLocks noChangeAspect="1"/>
          </p:cNvPicPr>
          <p:nvPr/>
        </p:nvPicPr>
        <p:blipFill>
          <a:blip r:embed="rId5"/>
          <a:stretch>
            <a:fillRect/>
          </a:stretch>
        </p:blipFill>
        <p:spPr>
          <a:xfrm>
            <a:off x="5374341" y="704851"/>
            <a:ext cx="3617259" cy="2690811"/>
          </a:xfrm>
          <a:prstGeom prst="rect">
            <a:avLst/>
          </a:prstGeom>
        </p:spPr>
      </p:pic>
      <p:pic>
        <p:nvPicPr>
          <p:cNvPr id="12" name="Picture 11"/>
          <p:cNvPicPr>
            <a:picLocks noChangeAspect="1"/>
          </p:cNvPicPr>
          <p:nvPr/>
        </p:nvPicPr>
        <p:blipFill>
          <a:blip r:embed="rId6"/>
          <a:stretch>
            <a:fillRect/>
          </a:stretch>
        </p:blipFill>
        <p:spPr>
          <a:xfrm>
            <a:off x="-124666" y="1169750"/>
            <a:ext cx="3444688" cy="2476500"/>
          </a:xfrm>
          <a:prstGeom prst="rect">
            <a:avLst/>
          </a:prstGeom>
        </p:spPr>
      </p:pic>
      <p:pic>
        <p:nvPicPr>
          <p:cNvPr id="13" name="Picture 12"/>
          <p:cNvPicPr>
            <a:picLocks noChangeAspect="1"/>
          </p:cNvPicPr>
          <p:nvPr/>
        </p:nvPicPr>
        <p:blipFill>
          <a:blip r:embed="rId7"/>
          <a:stretch>
            <a:fillRect/>
          </a:stretch>
        </p:blipFill>
        <p:spPr>
          <a:xfrm>
            <a:off x="2936501" y="1914526"/>
            <a:ext cx="2821361" cy="3257550"/>
          </a:xfrm>
          <a:prstGeom prst="rect">
            <a:avLst/>
          </a:prstGeom>
        </p:spPr>
      </p:pic>
    </p:spTree>
    <p:extLst>
      <p:ext uri="{BB962C8B-B14F-4D97-AF65-F5344CB8AC3E}">
        <p14:creationId xmlns:p14="http://schemas.microsoft.com/office/powerpoint/2010/main" val="2134750889"/>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Autofit/>
          </a:bodyPr>
          <a:lstStyle/>
          <a:p>
            <a:r>
              <a:rPr lang="en-US" sz="2300" b="1" dirty="0" smtClean="0">
                <a:solidFill>
                  <a:schemeClr val="bg1"/>
                </a:solidFill>
                <a:latin typeface="Arial" panose="020B0604020202020204" pitchFamily="34" charset="0"/>
                <a:ea typeface="Tahoma" pitchFamily="34" charset="0"/>
                <a:cs typeface="Arial" panose="020B0604020202020204" pitchFamily="34" charset="0"/>
              </a:rPr>
              <a:t>7. THỰC HIỆN KỸ THUẬT</a:t>
            </a:r>
            <a:br>
              <a:rPr lang="en-US" sz="2300" b="1" dirty="0" smtClean="0">
                <a:solidFill>
                  <a:schemeClr val="bg1"/>
                </a:solidFill>
                <a:latin typeface="Arial" panose="020B0604020202020204" pitchFamily="34" charset="0"/>
                <a:ea typeface="Tahoma" pitchFamily="34" charset="0"/>
                <a:cs typeface="Arial" panose="020B0604020202020204" pitchFamily="34" charset="0"/>
              </a:rPr>
            </a:br>
            <a:r>
              <a:rPr lang="en-US" sz="2000" b="1" dirty="0" smtClean="0">
                <a:solidFill>
                  <a:schemeClr val="bg1"/>
                </a:solidFill>
                <a:latin typeface="Arial" panose="020B0604020202020204" pitchFamily="34" charset="0"/>
                <a:ea typeface="Tahoma" pitchFamily="34" charset="0"/>
                <a:cs typeface="Arial" panose="020B0604020202020204" pitchFamily="34" charset="0"/>
              </a:rPr>
              <a:t>TÌNH HUỐNG LÂM SÀNG</a:t>
            </a:r>
            <a:endParaRPr lang="en-US" sz="2000" b="1" dirty="0">
              <a:solidFill>
                <a:schemeClr val="bg1"/>
              </a:solidFill>
              <a:latin typeface="Arial" panose="020B0604020202020204" pitchFamily="34" charset="0"/>
              <a:ea typeface="Tahoma" pitchFamily="34" charset="0"/>
              <a:cs typeface="Arial" panose="020B0604020202020204"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153400" y="0"/>
            <a:ext cx="762000" cy="7429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147638"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a:spLocks noGrp="1"/>
          </p:cNvSpPr>
          <p:nvPr>
            <p:ph type="subTitle" idx="1"/>
          </p:nvPr>
        </p:nvSpPr>
        <p:spPr>
          <a:xfrm>
            <a:off x="0" y="718236"/>
            <a:ext cx="9144000" cy="4343400"/>
          </a:xfrm>
        </p:spPr>
        <p:txBody>
          <a:bodyPr>
            <a:noAutofit/>
          </a:bodyPr>
          <a:lstStyle/>
          <a:p>
            <a:pPr algn="just">
              <a:lnSpc>
                <a:spcPct val="120000"/>
              </a:lnSpc>
              <a:spcBef>
                <a:spcPts val="0"/>
              </a:spcBef>
            </a:pPr>
            <a:r>
              <a:rPr lang="en-US" sz="2000" dirty="0" err="1">
                <a:solidFill>
                  <a:srgbClr val="0000FF"/>
                </a:solidFill>
                <a:latin typeface="Arial" panose="020B0604020202020204" pitchFamily="34" charset="0"/>
                <a:cs typeface="Arial" panose="020B0604020202020204" pitchFamily="34" charset="0"/>
              </a:rPr>
              <a:t>Người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VŨ VĂN PH                              </a:t>
            </a:r>
            <a:r>
              <a:rPr lang="vi-VN" sz="2000" dirty="0" smtClean="0">
                <a:solidFill>
                  <a:srgbClr val="0000FF"/>
                </a:solidFill>
                <a:latin typeface="Arial" panose="020B0604020202020204" pitchFamily="34" charset="0"/>
                <a:cs typeface="Arial" panose="020B0604020202020204" pitchFamily="34" charset="0"/>
              </a:rPr>
              <a:t> </a:t>
            </a:r>
            <a:r>
              <a:rPr lang="vi-VN" sz="2000" dirty="0">
                <a:solidFill>
                  <a:srgbClr val="0000FF"/>
                </a:solidFill>
                <a:latin typeface="Arial" panose="020B0604020202020204" pitchFamily="34" charset="0"/>
                <a:cs typeface="Arial" panose="020B0604020202020204" pitchFamily="34" charset="0"/>
              </a:rPr>
              <a:t>Sinh năm </a:t>
            </a:r>
            <a:r>
              <a:rPr lang="vi-VN" sz="2000" dirty="0" smtClean="0">
                <a:solidFill>
                  <a:srgbClr val="0000FF"/>
                </a:solidFill>
                <a:latin typeface="Arial" panose="020B0604020202020204" pitchFamily="34" charset="0"/>
                <a:cs typeface="Arial" panose="020B0604020202020204" pitchFamily="34" charset="0"/>
              </a:rPr>
              <a:t>19</a:t>
            </a:r>
            <a:r>
              <a:rPr lang="en-US" sz="2000" dirty="0" smtClean="0">
                <a:solidFill>
                  <a:srgbClr val="0000FF"/>
                </a:solidFill>
                <a:latin typeface="Arial" panose="020B0604020202020204" pitchFamily="34" charset="0"/>
                <a:cs typeface="Arial" panose="020B0604020202020204" pitchFamily="34" charset="0"/>
              </a:rPr>
              <a:t>7</a:t>
            </a:r>
            <a:r>
              <a:rPr lang="vi-VN" sz="2000" dirty="0" smtClean="0">
                <a:solidFill>
                  <a:srgbClr val="0000FF"/>
                </a:solidFill>
                <a:latin typeface="Arial" panose="020B0604020202020204" pitchFamily="34" charset="0"/>
                <a:cs typeface="Arial" panose="020B0604020202020204" pitchFamily="34" charset="0"/>
              </a:rPr>
              <a:t>4</a:t>
            </a:r>
            <a:r>
              <a:rPr lang="vi-VN" sz="2000" dirty="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Giường số </a:t>
            </a:r>
            <a:r>
              <a:rPr lang="en-US" sz="2000" dirty="0" smtClean="0">
                <a:solidFill>
                  <a:srgbClr val="0000FF"/>
                </a:solidFill>
                <a:latin typeface="Arial" panose="020B0604020202020204" pitchFamily="34" charset="0"/>
                <a:cs typeface="Arial" panose="020B0604020202020204" pitchFamily="34" charset="0"/>
              </a:rPr>
              <a:t>14;           </a:t>
            </a:r>
            <a:r>
              <a:rPr lang="en-US" sz="2000" dirty="0">
                <a:solidFill>
                  <a:srgbClr val="0000FF"/>
                </a:solidFill>
                <a:latin typeface="Arial" panose="020B0604020202020204" pitchFamily="34" charset="0"/>
                <a:cs typeface="Arial" panose="020B0604020202020204" pitchFamily="34" charset="0"/>
              </a:rPr>
              <a:t>P</a:t>
            </a:r>
            <a:r>
              <a:rPr lang="vi-VN" sz="2000" dirty="0">
                <a:solidFill>
                  <a:srgbClr val="0000FF"/>
                </a:solidFill>
                <a:latin typeface="Arial" panose="020B0604020202020204" pitchFamily="34" charset="0"/>
                <a:cs typeface="Arial" panose="020B0604020202020204" pitchFamily="34" charset="0"/>
              </a:rPr>
              <a:t>hòng</a:t>
            </a:r>
            <a:r>
              <a:rPr lang="en-US" sz="2000" dirty="0">
                <a:solidFill>
                  <a:srgbClr val="0000FF"/>
                </a:solidFill>
                <a:latin typeface="Arial" panose="020B0604020202020204" pitchFamily="34" charset="0"/>
                <a:cs typeface="Arial" panose="020B0604020202020204" pitchFamily="34" charset="0"/>
              </a:rPr>
              <a:t>:</a:t>
            </a:r>
            <a:r>
              <a:rPr lang="vi-VN" sz="2000" dirty="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3</a:t>
            </a:r>
            <a:r>
              <a:rPr lang="en-US" sz="2000" dirty="0" smtClean="0">
                <a:solidFill>
                  <a:srgbClr val="0000FF"/>
                </a:solidFill>
                <a:latin typeface="Arial" panose="020B0604020202020204" pitchFamily="34" charset="0"/>
                <a:cs typeface="Arial" panose="020B0604020202020204" pitchFamily="34" charset="0"/>
              </a:rPr>
              <a:t>21; </a:t>
            </a:r>
            <a:r>
              <a:rPr lang="vi-VN" sz="2000" dirty="0" smtClean="0">
                <a:solidFill>
                  <a:srgbClr val="0000FF"/>
                </a:solidFill>
                <a:latin typeface="Arial" panose="020B0604020202020204" pitchFamily="34" charset="0"/>
                <a:cs typeface="Arial" panose="020B0604020202020204" pitchFamily="34" charset="0"/>
              </a:rPr>
              <a:t> Khoa</a:t>
            </a:r>
            <a:r>
              <a:rPr lang="en-US" sz="2000" dirty="0" smtClean="0">
                <a:solidFill>
                  <a:srgbClr val="0000FF"/>
                </a:solidFill>
                <a:latin typeface="Arial" panose="020B0604020202020204" pitchFamily="34" charset="0"/>
                <a:cs typeface="Arial" panose="020B0604020202020204" pitchFamily="34" charset="0"/>
              </a:rPr>
              <a:t>:</a:t>
            </a:r>
            <a:r>
              <a:rPr lang="vi-VN"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N</a:t>
            </a:r>
            <a:r>
              <a:rPr lang="vi-VN" sz="2000" dirty="0" smtClean="0">
                <a:solidFill>
                  <a:srgbClr val="0000FF"/>
                </a:solidFill>
                <a:latin typeface="Arial" panose="020B0604020202020204" pitchFamily="34" charset="0"/>
                <a:cs typeface="Arial" panose="020B0604020202020204" pitchFamily="34" charset="0"/>
              </a:rPr>
              <a:t>goại </a:t>
            </a:r>
            <a:r>
              <a:rPr lang="en-US" sz="2000" dirty="0" err="1" smtClean="0">
                <a:solidFill>
                  <a:srgbClr val="0000FF"/>
                </a:solidFill>
                <a:latin typeface="Arial" panose="020B0604020202020204" pitchFamily="34" charset="0"/>
                <a:cs typeface="Arial" panose="020B0604020202020204" pitchFamily="34" charset="0"/>
              </a:rPr>
              <a:t>tiêu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hóa</a:t>
            </a:r>
            <a:r>
              <a:rPr lang="vi-VN" sz="2000" dirty="0" smtClean="0">
                <a:solidFill>
                  <a:srgbClr val="0000FF"/>
                </a:solidFill>
                <a:latin typeface="Arial" panose="020B0604020202020204" pitchFamily="34" charset="0"/>
                <a:cs typeface="Arial" panose="020B0604020202020204" pitchFamily="34" charset="0"/>
              </a:rPr>
              <a:t>. </a:t>
            </a:r>
            <a:endParaRPr lang="en-US" sz="2000" dirty="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a:solidFill>
                  <a:srgbClr val="0000FF"/>
                </a:solidFill>
                <a:latin typeface="Arial" panose="020B0604020202020204" pitchFamily="34" charset="0"/>
                <a:cs typeface="Arial" panose="020B0604020202020204" pitchFamily="34" charset="0"/>
              </a:rPr>
              <a:t>Chẩn đoán: </a:t>
            </a:r>
            <a:r>
              <a:rPr lang="en-US" sz="2000" dirty="0">
                <a:solidFill>
                  <a:srgbClr val="0000FF"/>
                </a:solidFill>
                <a:latin typeface="Arial" panose="020B0604020202020204" pitchFamily="34" charset="0"/>
                <a:cs typeface="Arial" panose="020B0604020202020204" pitchFamily="34" charset="0"/>
              </a:rPr>
              <a:t>Sau </a:t>
            </a:r>
            <a:r>
              <a:rPr lang="en-US" sz="2000" dirty="0" err="1">
                <a:solidFill>
                  <a:srgbClr val="0000FF"/>
                </a:solidFill>
                <a:latin typeface="Arial" panose="020B0604020202020204" pitchFamily="34" charset="0"/>
                <a:cs typeface="Arial" panose="020B0604020202020204" pitchFamily="34" charset="0"/>
              </a:rPr>
              <a:t>mổ</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cắt</a:t>
            </a:r>
            <a:r>
              <a:rPr lang="en-US" sz="2000" dirty="0">
                <a:solidFill>
                  <a:srgbClr val="0000FF"/>
                </a:solidFill>
                <a:latin typeface="Arial" panose="020B0604020202020204" pitchFamily="34" charset="0"/>
                <a:cs typeface="Arial" panose="020B0604020202020204" pitchFamily="34" charset="0"/>
              </a:rPr>
              <a:t> 2/3 </a:t>
            </a:r>
            <a:r>
              <a:rPr lang="en-US" sz="2000" dirty="0" err="1">
                <a:solidFill>
                  <a:srgbClr val="0000FF"/>
                </a:solidFill>
                <a:latin typeface="Arial" panose="020B0604020202020204" pitchFamily="34" charset="0"/>
                <a:cs typeface="Arial" panose="020B0604020202020204" pitchFamily="34" charset="0"/>
              </a:rPr>
              <a:t>dạ</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U </a:t>
            </a:r>
            <a:r>
              <a:rPr lang="en-US" sz="2000" dirty="0" err="1" smtClean="0">
                <a:solidFill>
                  <a:srgbClr val="0000FF"/>
                </a:solidFill>
                <a:latin typeface="Arial" panose="020B0604020202020204" pitchFamily="34" charset="0"/>
                <a:cs typeface="Arial" panose="020B0604020202020204" pitchFamily="34" charset="0"/>
              </a:rPr>
              <a:t>dạ</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dày</a:t>
            </a:r>
            <a:r>
              <a:rPr lang="en-US" sz="2000" dirty="0" smtClean="0">
                <a:solidFill>
                  <a:srgbClr val="0000FF"/>
                </a:solidFill>
                <a:latin typeface="Arial" panose="020B0604020202020204" pitchFamily="34" charset="0"/>
                <a:cs typeface="Arial" panose="020B0604020202020204" pitchFamily="34" charset="0"/>
              </a:rPr>
              <a:t> </a:t>
            </a:r>
          </a:p>
          <a:p>
            <a:pPr algn="just">
              <a:lnSpc>
                <a:spcPct val="120000"/>
              </a:lnSpc>
              <a:spcBef>
                <a:spcPts val="0"/>
              </a:spcBef>
            </a:pPr>
            <a:r>
              <a:rPr lang="vi-VN" sz="2000" dirty="0" smtClean="0">
                <a:solidFill>
                  <a:srgbClr val="0000FF"/>
                </a:solidFill>
                <a:latin typeface="Arial" panose="020B0604020202020204" pitchFamily="34" charset="0"/>
                <a:cs typeface="Arial" panose="020B0604020202020204" pitchFamily="34" charset="0"/>
              </a:rPr>
              <a:t>Hiện tại: NB tỉnh, tiếp xúc tốt, sau mổ ngày thứ </a:t>
            </a:r>
            <a:r>
              <a:rPr lang="en-US" sz="2000" dirty="0" smtClean="0">
                <a:solidFill>
                  <a:srgbClr val="0000FF"/>
                </a:solidFill>
                <a:latin typeface="Arial" panose="020B0604020202020204" pitchFamily="34" charset="0"/>
                <a:cs typeface="Arial" panose="020B0604020202020204" pitchFamily="34" charset="0"/>
              </a:rPr>
              <a:t>3,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13 cm </a:t>
            </a:r>
            <a:r>
              <a:rPr lang="en-US" sz="2000" dirty="0" err="1" smtClean="0">
                <a:solidFill>
                  <a:srgbClr val="0000FF"/>
                </a:solidFill>
                <a:latin typeface="Arial" panose="020B0604020202020204" pitchFamily="34" charset="0"/>
                <a:cs typeface="Arial" panose="020B0604020202020204" pitchFamily="34" charset="0"/>
              </a:rPr>
              <a:t>đường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trắng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giữa</a:t>
            </a:r>
            <a:r>
              <a:rPr lang="en-US" sz="2000" dirty="0" smtClean="0">
                <a:solidFill>
                  <a:srgbClr val="0000FF"/>
                </a:solidFill>
                <a:latin typeface="Arial" panose="020B0604020202020204" pitchFamily="34" charset="0"/>
                <a:cs typeface="Arial" panose="020B0604020202020204" pitchFamily="34" charset="0"/>
              </a:rPr>
              <a:t>, </a:t>
            </a:r>
            <a:r>
              <a:rPr lang="vi-VN" sz="2000" dirty="0" smtClean="0">
                <a:solidFill>
                  <a:srgbClr val="0000FF"/>
                </a:solidFill>
                <a:latin typeface="Arial" panose="020B0604020202020204" pitchFamily="34" charset="0"/>
                <a:cs typeface="Arial" panose="020B0604020202020204" pitchFamily="34" charset="0"/>
              </a:rPr>
              <a:t>đau vết 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băng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không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thấm</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ống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dẫn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lưu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dưới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gan</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dịch</a:t>
            </a:r>
            <a:r>
              <a:rPr lang="en-US" sz="2000" dirty="0" smtClean="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6</a:t>
            </a:r>
            <a:r>
              <a:rPr lang="en-US" sz="2000" dirty="0" smtClean="0">
                <a:solidFill>
                  <a:srgbClr val="0000FF"/>
                </a:solidFill>
                <a:latin typeface="Arial" panose="020B0604020202020204" pitchFamily="34" charset="0"/>
                <a:cs typeface="Arial" panose="020B0604020202020204" pitchFamily="34" charset="0"/>
              </a:rPr>
              <a:t>0 ml/24h, </a:t>
            </a:r>
            <a:r>
              <a:rPr lang="en-US" sz="2000" dirty="0" err="1" smtClean="0">
                <a:solidFill>
                  <a:srgbClr val="0000FF"/>
                </a:solidFill>
                <a:latin typeface="Arial" panose="020B0604020202020204" pitchFamily="34" charset="0"/>
                <a:cs typeface="Arial" panose="020B0604020202020204" pitchFamily="34" charset="0"/>
              </a:rPr>
              <a:t>màu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đỏ</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sẫm</a:t>
            </a:r>
            <a:r>
              <a:rPr lang="en-US" sz="2000" dirty="0" smtClean="0">
                <a:solidFill>
                  <a:srgbClr val="0000FF"/>
                </a:solidFill>
                <a:latin typeface="Arial" panose="020B0604020202020204" pitchFamily="34" charset="0"/>
                <a:cs typeface="Arial" panose="020B0604020202020204" pitchFamily="34" charset="0"/>
              </a:rPr>
              <a:t>. NB </a:t>
            </a:r>
            <a:r>
              <a:rPr lang="en-US" sz="2000" dirty="0" err="1" smtClean="0">
                <a:solidFill>
                  <a:srgbClr val="0000FF"/>
                </a:solidFill>
                <a:latin typeface="Arial" panose="020B0604020202020204" pitchFamily="34" charset="0"/>
                <a:cs typeface="Arial" panose="020B0604020202020204" pitchFamily="34" charset="0"/>
              </a:rPr>
              <a:t>đã</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đánh</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hơi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ngồi</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dậy</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được</a:t>
            </a:r>
            <a:r>
              <a:rPr lang="en-US" sz="2000" dirty="0" smtClean="0">
                <a:solidFill>
                  <a:srgbClr val="0000FF"/>
                </a:solidFill>
                <a:latin typeface="Arial" panose="020B0604020202020204" pitchFamily="34" charset="0"/>
                <a:cs typeface="Arial" panose="020B0604020202020204" pitchFamily="34" charset="0"/>
              </a:rPr>
              <a:t>.</a:t>
            </a:r>
            <a:endParaRPr lang="vi-VN" sz="2000" dirty="0" smtClean="0">
              <a:solidFill>
                <a:srgbClr val="0000FF"/>
              </a:solidFill>
              <a:latin typeface="Arial" panose="020B0604020202020204" pitchFamily="34" charset="0"/>
              <a:cs typeface="Arial" panose="020B0604020202020204" pitchFamily="34" charset="0"/>
            </a:endParaRPr>
          </a:p>
          <a:p>
            <a:pPr algn="just">
              <a:lnSpc>
                <a:spcPct val="120000"/>
              </a:lnSpc>
              <a:spcBef>
                <a:spcPts val="0"/>
              </a:spcBef>
            </a:pPr>
            <a:r>
              <a:rPr lang="vi-VN" sz="2000" dirty="0" smtClean="0">
                <a:solidFill>
                  <a:srgbClr val="FF0000"/>
                </a:solidFill>
                <a:latin typeface="Arial" panose="020B0604020202020204" pitchFamily="34" charset="0"/>
                <a:cs typeface="Arial" panose="020B0604020202020204" pitchFamily="34" charset="0"/>
              </a:rPr>
              <a:t>Y </a:t>
            </a:r>
            <a:r>
              <a:rPr lang="vi-VN" sz="2000" dirty="0">
                <a:solidFill>
                  <a:srgbClr val="FF0000"/>
                </a:solidFill>
                <a:latin typeface="Arial" panose="020B0604020202020204" pitchFamily="34" charset="0"/>
                <a:cs typeface="Arial" panose="020B0604020202020204" pitchFamily="34" charset="0"/>
              </a:rPr>
              <a:t>lệnh: </a:t>
            </a:r>
            <a:r>
              <a:rPr lang="vi-VN" sz="2000" dirty="0">
                <a:solidFill>
                  <a:srgbClr val="0000FF"/>
                </a:solidFill>
                <a:latin typeface="Arial" panose="020B0604020202020204" pitchFamily="34" charset="0"/>
                <a:cs typeface="Arial" panose="020B0604020202020204" pitchFamily="34" charset="0"/>
              </a:rPr>
              <a:t>Thay băng vết </a:t>
            </a:r>
            <a:r>
              <a:rPr lang="en-US" sz="2000" dirty="0" err="1" smtClean="0">
                <a:solidFill>
                  <a:srgbClr val="0000FF"/>
                </a:solidFill>
                <a:latin typeface="Arial" panose="020B0604020202020204" pitchFamily="34" charset="0"/>
                <a:cs typeface="Arial" panose="020B0604020202020204" pitchFamily="34" charset="0"/>
              </a:rPr>
              <a:t>mổ</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và</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chân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ống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dẫn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lưu</a:t>
            </a:r>
            <a:r>
              <a:rPr lang="vi-VN" sz="2000" dirty="0" smtClean="0">
                <a:solidFill>
                  <a:srgbClr val="0000FF"/>
                </a:solidFill>
                <a:latin typeface="Arial" panose="020B0604020202020204" pitchFamily="34" charset="0"/>
                <a:cs typeface="Arial" panose="020B0604020202020204" pitchFamily="34" charset="0"/>
              </a:rPr>
              <a:t>. </a:t>
            </a:r>
            <a:endParaRPr lang="vi-VN" sz="2000" dirty="0">
              <a:solidFill>
                <a:srgbClr val="0000FF"/>
              </a:solidFill>
              <a:latin typeface="Arial" panose="020B0604020202020204" pitchFamily="34" charset="0"/>
              <a:cs typeface="Arial" panose="020B0604020202020204" pitchFamily="34" charset="0"/>
            </a:endParaRPr>
          </a:p>
          <a:p>
            <a:pPr algn="just"/>
            <a:r>
              <a:rPr lang="vi-VN" sz="2000" dirty="0">
                <a:solidFill>
                  <a:srgbClr val="0000FF"/>
                </a:solidFill>
                <a:latin typeface="Arial" panose="020B0604020202020204" pitchFamily="34" charset="0"/>
                <a:cs typeface="Arial" panose="020B0604020202020204" pitchFamily="34" charset="0"/>
              </a:rPr>
              <a:t>Yêu cầu:</a:t>
            </a:r>
          </a:p>
          <a:p>
            <a:pPr marL="514350" indent="-514350" algn="just">
              <a:buFont typeface="+mj-lt"/>
              <a:buAutoNum type="arabicPeriod" startAt="3"/>
            </a:pPr>
            <a:r>
              <a:rPr lang="vi-VN" sz="2000" dirty="0" smtClean="0">
                <a:solidFill>
                  <a:srgbClr val="FF0000"/>
                </a:solidFill>
                <a:latin typeface="Arial" panose="020B0604020202020204" pitchFamily="34" charset="0"/>
                <a:cs typeface="Arial" panose="020B0604020202020204" pitchFamily="34" charset="0"/>
              </a:rPr>
              <a:t>Tiến </a:t>
            </a:r>
            <a:r>
              <a:rPr lang="vi-VN" sz="2000" dirty="0">
                <a:solidFill>
                  <a:srgbClr val="FF0000"/>
                </a:solidFill>
                <a:latin typeface="Arial" panose="020B0604020202020204" pitchFamily="34" charset="0"/>
                <a:cs typeface="Arial" panose="020B0604020202020204" pitchFamily="34" charset="0"/>
              </a:rPr>
              <a:t>hành kĩ </a:t>
            </a:r>
            <a:r>
              <a:rPr lang="vi-VN" sz="2000" dirty="0" smtClean="0">
                <a:solidFill>
                  <a:srgbClr val="FF0000"/>
                </a:solidFill>
                <a:latin typeface="Arial" panose="020B0604020202020204" pitchFamily="34" charset="0"/>
                <a:cs typeface="Arial" panose="020B0604020202020204" pitchFamily="34" charset="0"/>
              </a:rPr>
              <a:t>thuật</a:t>
            </a:r>
            <a:r>
              <a:rPr lang="en-US" sz="2000" dirty="0" smtClean="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thay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băng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vết</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mổ</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và</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chân</a:t>
            </a:r>
            <a:r>
              <a:rPr lang="en-US" sz="2000" dirty="0">
                <a:solidFill>
                  <a:srgbClr val="FF0000"/>
                </a:solidFill>
                <a:latin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cs typeface="Arial" panose="020B0604020202020204" pitchFamily="34" charset="0"/>
              </a:rPr>
              <a:t>ODL </a:t>
            </a:r>
            <a:r>
              <a:rPr lang="vi-VN" sz="2000" dirty="0" smtClean="0">
                <a:solidFill>
                  <a:srgbClr val="FF0000"/>
                </a:solidFill>
                <a:latin typeface="Arial" panose="020B0604020202020204" pitchFamily="34" charset="0"/>
                <a:cs typeface="Arial" panose="020B0604020202020204" pitchFamily="34" charset="0"/>
              </a:rPr>
              <a:t>theo </a:t>
            </a:r>
            <a:r>
              <a:rPr lang="vi-VN" sz="2000" dirty="0">
                <a:solidFill>
                  <a:srgbClr val="FF0000"/>
                </a:solidFill>
                <a:latin typeface="Arial" panose="020B0604020202020204" pitchFamily="34" charset="0"/>
                <a:cs typeface="Arial" panose="020B0604020202020204" pitchFamily="34" charset="0"/>
              </a:rPr>
              <a:t>quy trình kỹ thuật?</a:t>
            </a:r>
          </a:p>
          <a:p>
            <a:pPr lvl="0" algn="just"/>
            <a:endParaRPr lang="en-US" sz="2000" dirty="0">
              <a:solidFill>
                <a:srgbClr val="FF0000"/>
              </a:solidFill>
            </a:endParaRPr>
          </a:p>
          <a:p>
            <a:pPr algn="just"/>
            <a:endParaRPr lang="en-US" sz="2000" dirty="0">
              <a:solidFill>
                <a:schemeClr val="tx1"/>
              </a:solidFill>
              <a:latin typeface="Times New Roman" pitchFamily="18" charset="0"/>
              <a:ea typeface="Tahoma" pitchFamily="34" charset="0"/>
              <a:cs typeface="Times New Roman" pitchFamily="18"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94452540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2800" b="1" dirty="0" smtClean="0">
                <a:solidFill>
                  <a:schemeClr val="bg1"/>
                </a:solidFill>
                <a:latin typeface="Tahoma" pitchFamily="34" charset="0"/>
                <a:ea typeface="Tahoma" pitchFamily="34" charset="0"/>
                <a:cs typeface="Tahoma" pitchFamily="34" charset="0"/>
              </a:rPr>
              <a:t>KỸ THUẬT THAY BĂNG VT CÓ DẪN LƯU</a:t>
            </a:r>
            <a:endParaRPr lang="en-US" sz="2800" b="1" dirty="0">
              <a:solidFill>
                <a:schemeClr val="bg1"/>
              </a:solidFill>
              <a:latin typeface="Tahoma" pitchFamily="34" charset="0"/>
              <a:ea typeface="Tahoma" pitchFamily="34" charset="0"/>
              <a:cs typeface="Tahoma"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153400" y="0"/>
            <a:ext cx="762000" cy="7429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147638"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95809807"/>
              </p:ext>
            </p:extLst>
          </p:nvPr>
        </p:nvGraphicFramePr>
        <p:xfrm>
          <a:off x="37071" y="721944"/>
          <a:ext cx="9079992" cy="4364784"/>
        </p:xfrm>
        <a:graphic>
          <a:graphicData uri="http://schemas.openxmlformats.org/drawingml/2006/table">
            <a:tbl>
              <a:tblPr>
                <a:tableStyleId>{616DA210-FB5B-4158-B5E0-FEB733F419BA}</a:tableStyleId>
              </a:tblPr>
              <a:tblGrid>
                <a:gridCol w="518557">
                  <a:extLst>
                    <a:ext uri="{9D8B030D-6E8A-4147-A177-3AD203B41FA5}">
                      <a16:colId xmlns:a16="http://schemas.microsoft.com/office/drawing/2014/main" val="1813193903"/>
                    </a:ext>
                  </a:extLst>
                </a:gridCol>
                <a:gridCol w="8561435">
                  <a:extLst>
                    <a:ext uri="{9D8B030D-6E8A-4147-A177-3AD203B41FA5}">
                      <a16:colId xmlns:a16="http://schemas.microsoft.com/office/drawing/2014/main" val="2887911652"/>
                    </a:ext>
                  </a:extLst>
                </a:gridCol>
              </a:tblGrid>
              <a:tr h="239390">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1.</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dirty="0" err="1">
                          <a:solidFill>
                            <a:srgbClr val="0000FF"/>
                          </a:solidFill>
                          <a:effectLst/>
                          <a:latin typeface="Arial" panose="020B0604020202020204" pitchFamily="34" charset="0"/>
                          <a:cs typeface="Arial" panose="020B0604020202020204" pitchFamily="34" charset="0"/>
                        </a:rPr>
                        <a:t>Để</a:t>
                      </a:r>
                      <a:r>
                        <a:rPr lang="en-US" sz="1400" dirty="0">
                          <a:solidFill>
                            <a:srgbClr val="0000FF"/>
                          </a:solidFill>
                          <a:effectLst/>
                          <a:latin typeface="Arial" panose="020B0604020202020204" pitchFamily="34" charset="0"/>
                          <a:cs typeface="Arial" panose="020B0604020202020204" pitchFamily="34" charset="0"/>
                        </a:rPr>
                        <a:t> NB </a:t>
                      </a:r>
                      <a:r>
                        <a:rPr lang="en-US" sz="1400" dirty="0" err="1">
                          <a:solidFill>
                            <a:srgbClr val="0000FF"/>
                          </a:solidFill>
                          <a:effectLst/>
                          <a:latin typeface="Arial" panose="020B0604020202020204" pitchFamily="34" charset="0"/>
                          <a:cs typeface="Arial" panose="020B0604020202020204" pitchFamily="34" charset="0"/>
                        </a:rPr>
                        <a:t>nằm</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nghiêng</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về</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phía</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dẫn</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lưu</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nếu</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cần</a:t>
                      </a:r>
                      <a:r>
                        <a:rPr lang="en-US" sz="1400" dirty="0">
                          <a:solidFill>
                            <a:srgbClr val="0000FF"/>
                          </a:solidFill>
                          <a:effectLst/>
                          <a:latin typeface="Arial" panose="020B0604020202020204" pitchFamily="34" charset="0"/>
                          <a:cs typeface="Arial" panose="020B0604020202020204" pitchFamily="34" charset="0"/>
                        </a:rPr>
                        <a:t>).</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2326510042"/>
                  </a:ext>
                </a:extLst>
              </a:tr>
              <a:tr h="239390">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2.</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dirty="0" err="1">
                          <a:solidFill>
                            <a:srgbClr val="0000FF"/>
                          </a:solidFill>
                          <a:effectLst/>
                          <a:latin typeface="Arial" panose="020B0604020202020204" pitchFamily="34" charset="0"/>
                          <a:cs typeface="Arial" panose="020B0604020202020204" pitchFamily="34" charset="0"/>
                        </a:rPr>
                        <a:t>Bộc</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lộ</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vết</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thương</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trải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nilon</a:t>
                      </a:r>
                      <a:r>
                        <a:rPr lang="en-US" sz="1400" dirty="0">
                          <a:solidFill>
                            <a:srgbClr val="0000FF"/>
                          </a:solidFill>
                          <a:effectLst/>
                          <a:latin typeface="Arial" panose="020B0604020202020204" pitchFamily="34" charset="0"/>
                          <a:cs typeface="Arial" panose="020B0604020202020204" pitchFamily="34" charset="0"/>
                        </a:rPr>
                        <a:t> </a:t>
                      </a:r>
                      <a:r>
                        <a:rPr lang="en-US" sz="1400" spc="-10" dirty="0">
                          <a:solidFill>
                            <a:srgbClr val="0000FF"/>
                          </a:solidFill>
                          <a:effectLst/>
                          <a:latin typeface="Arial" panose="020B0604020202020204" pitchFamily="34" charset="0"/>
                          <a:cs typeface="Arial" panose="020B0604020202020204" pitchFamily="34" charset="0"/>
                        </a:rPr>
                        <a:t>(</a:t>
                      </a:r>
                      <a:r>
                        <a:rPr lang="en-US" sz="1400" spc="-10" dirty="0" err="1">
                          <a:solidFill>
                            <a:srgbClr val="0000FF"/>
                          </a:solidFill>
                          <a:effectLst/>
                          <a:latin typeface="Arial" panose="020B0604020202020204" pitchFamily="34" charset="0"/>
                          <a:cs typeface="Arial" panose="020B0604020202020204" pitchFamily="34" charset="0"/>
                        </a:rPr>
                        <a:t>tấm</a:t>
                      </a:r>
                      <a:r>
                        <a:rPr lang="en-US" sz="1400" spc="-10" dirty="0">
                          <a:solidFill>
                            <a:srgbClr val="0000FF"/>
                          </a:solidFill>
                          <a:effectLst/>
                          <a:latin typeface="Arial" panose="020B0604020202020204" pitchFamily="34" charset="0"/>
                          <a:cs typeface="Arial" panose="020B0604020202020204" pitchFamily="34" charset="0"/>
                        </a:rPr>
                        <a:t> </a:t>
                      </a:r>
                      <a:r>
                        <a:rPr lang="en-US" sz="1400" spc="-10" dirty="0" err="1">
                          <a:solidFill>
                            <a:srgbClr val="0000FF"/>
                          </a:solidFill>
                          <a:effectLst/>
                          <a:latin typeface="Arial" panose="020B0604020202020204" pitchFamily="34" charset="0"/>
                          <a:cs typeface="Arial" panose="020B0604020202020204" pitchFamily="34" charset="0"/>
                        </a:rPr>
                        <a:t>lót</a:t>
                      </a:r>
                      <a:r>
                        <a:rPr lang="en-US" sz="1400" spc="-1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dưới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vết</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thương</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đặt</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khay</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hạt</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đậu</a:t>
                      </a:r>
                      <a:r>
                        <a:rPr lang="en-US" sz="1400" dirty="0">
                          <a:solidFill>
                            <a:srgbClr val="0000FF"/>
                          </a:solidFill>
                          <a:effectLst/>
                          <a:latin typeface="Arial" panose="020B0604020202020204" pitchFamily="34" charset="0"/>
                          <a:cs typeface="Arial" panose="020B0604020202020204" pitchFamily="34" charset="0"/>
                        </a:rPr>
                        <a:t> </a:t>
                      </a:r>
                      <a:r>
                        <a:rPr lang="en-US" sz="1400" spc="-10" dirty="0" err="1">
                          <a:solidFill>
                            <a:srgbClr val="0000FF"/>
                          </a:solidFill>
                          <a:effectLst/>
                          <a:latin typeface="Arial" panose="020B0604020202020204" pitchFamily="34" charset="0"/>
                          <a:cs typeface="Arial" panose="020B0604020202020204" pitchFamily="34" charset="0"/>
                        </a:rPr>
                        <a:t>hoặc</a:t>
                      </a:r>
                      <a:r>
                        <a:rPr lang="en-US" sz="1400" spc="-10" dirty="0">
                          <a:solidFill>
                            <a:srgbClr val="0000FF"/>
                          </a:solidFill>
                          <a:effectLst/>
                          <a:latin typeface="Arial" panose="020B0604020202020204" pitchFamily="34" charset="0"/>
                          <a:cs typeface="Arial" panose="020B0604020202020204" pitchFamily="34" charset="0"/>
                        </a:rPr>
                        <a:t> </a:t>
                      </a:r>
                      <a:r>
                        <a:rPr lang="en-US" sz="1400" spc="-10" dirty="0" err="1">
                          <a:solidFill>
                            <a:srgbClr val="0000FF"/>
                          </a:solidFill>
                          <a:effectLst/>
                          <a:latin typeface="Arial" panose="020B0604020202020204" pitchFamily="34" charset="0"/>
                          <a:cs typeface="Arial" panose="020B0604020202020204" pitchFamily="34" charset="0"/>
                        </a:rPr>
                        <a:t>túi</a:t>
                      </a:r>
                      <a:r>
                        <a:rPr lang="en-US" sz="1400" spc="-10" dirty="0">
                          <a:solidFill>
                            <a:srgbClr val="0000FF"/>
                          </a:solidFill>
                          <a:effectLst/>
                          <a:latin typeface="Arial" panose="020B0604020202020204" pitchFamily="34" charset="0"/>
                          <a:cs typeface="Arial" panose="020B0604020202020204" pitchFamily="34" charset="0"/>
                        </a:rPr>
                        <a:t> </a:t>
                      </a:r>
                      <a:r>
                        <a:rPr lang="en-US" sz="1400" spc="-10" dirty="0" err="1">
                          <a:solidFill>
                            <a:srgbClr val="0000FF"/>
                          </a:solidFill>
                          <a:effectLst/>
                          <a:latin typeface="Arial" panose="020B0604020202020204" pitchFamily="34" charset="0"/>
                          <a:cs typeface="Arial" panose="020B0604020202020204" pitchFamily="34" charset="0"/>
                        </a:rPr>
                        <a:t>nilon</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cạnh</a:t>
                      </a:r>
                      <a:r>
                        <a:rPr lang="en-US" sz="1400" dirty="0">
                          <a:solidFill>
                            <a:srgbClr val="0000FF"/>
                          </a:solidFill>
                          <a:effectLst/>
                          <a:latin typeface="Arial" panose="020B0604020202020204" pitchFamily="34" charset="0"/>
                          <a:cs typeface="Arial" panose="020B0604020202020204" pitchFamily="34" charset="0"/>
                        </a:rPr>
                        <a:t> VT</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334030701"/>
                  </a:ext>
                </a:extLst>
              </a:tr>
              <a:tr h="239390">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3. </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a:solidFill>
                            <a:srgbClr val="0000FF"/>
                          </a:solidFill>
                          <a:effectLst/>
                          <a:latin typeface="Arial" panose="020B0604020202020204" pitchFamily="34" charset="0"/>
                          <a:cs typeface="Arial" panose="020B0604020202020204" pitchFamily="34" charset="0"/>
                        </a:rPr>
                        <a:t>Đi găng sạch bóc bỏ băng cũ</a:t>
                      </a:r>
                      <a:r>
                        <a:rPr lang="en-US" sz="1400" spc="-40">
                          <a:solidFill>
                            <a:srgbClr val="0000FF"/>
                          </a:solidFill>
                          <a:effectLst/>
                          <a:latin typeface="Arial" panose="020B0604020202020204" pitchFamily="34" charset="0"/>
                          <a:cs typeface="Arial" panose="020B0604020202020204" pitchFamily="34" charset="0"/>
                        </a:rPr>
                        <a:t> cả 2 VT (VT và chân DL) </a:t>
                      </a:r>
                      <a:endParaRPr lang="en-US" sz="140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061421762"/>
                  </a:ext>
                </a:extLst>
              </a:tr>
              <a:tr h="239390">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4.</a:t>
                      </a:r>
                      <a:r>
                        <a:rPr lang="en-US" sz="1400" baseline="0" dirty="0" smtClean="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a:solidFill>
                            <a:srgbClr val="0000FF"/>
                          </a:solidFill>
                          <a:effectLst/>
                          <a:latin typeface="Arial" panose="020B0604020202020204" pitchFamily="34" charset="0"/>
                          <a:cs typeface="Arial" panose="020B0604020202020204" pitchFamily="34" charset="0"/>
                        </a:rPr>
                        <a:t>Quan sát, đánh giá tình trạng vết thương và dẫn lưu</a:t>
                      </a:r>
                      <a:endParaRPr lang="en-US" sz="140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422522904"/>
                  </a:ext>
                </a:extLst>
              </a:tr>
              <a:tr h="268383">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5. </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a:solidFill>
                            <a:srgbClr val="0000FF"/>
                          </a:solidFill>
                          <a:effectLst/>
                          <a:latin typeface="Arial" panose="020B0604020202020204" pitchFamily="34" charset="0"/>
                          <a:cs typeface="Arial" panose="020B0604020202020204" pitchFamily="34" charset="0"/>
                        </a:rPr>
                        <a:t>ĐD sát khuẩn tay, mở hộp (gói) thay băng, rót dung dịch vào bát kền, bóc gạc cho vào khay VK (nếu cần), đi găng vô khuẩn</a:t>
                      </a:r>
                      <a:endParaRPr lang="en-US" sz="140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02005812"/>
                  </a:ext>
                </a:extLst>
              </a:tr>
              <a:tr h="478779">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6. </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spc="-40" dirty="0" err="1" smtClean="0">
                          <a:solidFill>
                            <a:srgbClr val="0000FF"/>
                          </a:solidFill>
                          <a:effectLst/>
                          <a:latin typeface="Arial" panose="020B0604020202020204" pitchFamily="34" charset="0"/>
                          <a:cs typeface="Arial" panose="020B0604020202020204" pitchFamily="34" charset="0"/>
                        </a:rPr>
                        <a:t>Rửa</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vết</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thương</a:t>
                      </a:r>
                      <a:endParaRPr lang="en-US" sz="1400" spc="-40" dirty="0" smtClean="0">
                        <a:solidFill>
                          <a:srgbClr val="0000FF"/>
                        </a:solidFill>
                        <a:effectLst/>
                        <a:latin typeface="Arial" panose="020B0604020202020204" pitchFamily="34" charset="0"/>
                        <a:cs typeface="Arial" panose="020B0604020202020204" pitchFamily="34" charset="0"/>
                      </a:endParaRPr>
                    </a:p>
                    <a:p>
                      <a:pPr algn="just">
                        <a:spcAft>
                          <a:spcPts val="0"/>
                        </a:spcAft>
                      </a:pPr>
                      <a:r>
                        <a:rPr lang="en-US" sz="1400" spc="-40" dirty="0" err="1" smtClean="0">
                          <a:solidFill>
                            <a:srgbClr val="0000FF"/>
                          </a:solidFill>
                          <a:effectLst/>
                          <a:latin typeface="Arial" panose="020B0604020202020204" pitchFamily="34" charset="0"/>
                          <a:cs typeface="Arial" panose="020B0604020202020204" pitchFamily="34" charset="0"/>
                        </a:rPr>
                        <a:t>Thấm</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khô</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vết</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thương</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dirty="0" smtClean="0">
                          <a:solidFill>
                            <a:srgbClr val="0000FF"/>
                          </a:solidFill>
                          <a:effectLst/>
                          <a:latin typeface="Arial" panose="020B0604020202020204" pitchFamily="34" charset="0"/>
                          <a:cs typeface="Arial" panose="020B0604020202020204" pitchFamily="34" charset="0"/>
                        </a:rPr>
                        <a:t>(</a:t>
                      </a:r>
                      <a:r>
                        <a:rPr lang="en-US" sz="1400" dirty="0" err="1" smtClean="0">
                          <a:solidFill>
                            <a:srgbClr val="0000FF"/>
                          </a:solidFill>
                          <a:effectLst/>
                          <a:latin typeface="Arial" panose="020B0604020202020204" pitchFamily="34" charset="0"/>
                          <a:cs typeface="Arial" panose="020B0604020202020204" pitchFamily="34" charset="0"/>
                        </a:rPr>
                        <a:t>các</a:t>
                      </a:r>
                      <a:r>
                        <a:rPr lang="en-US" sz="1400" dirty="0" smtClean="0">
                          <a:solidFill>
                            <a:srgbClr val="0000FF"/>
                          </a:solidFill>
                          <a:effectLst/>
                          <a:latin typeface="Arial" panose="020B0604020202020204" pitchFamily="34" charset="0"/>
                          <a:cs typeface="Arial" panose="020B0604020202020204" pitchFamily="34" charset="0"/>
                        </a:rPr>
                        <a:t> </a:t>
                      </a:r>
                      <a:r>
                        <a:rPr lang="en-US" sz="1400" dirty="0" err="1" smtClean="0">
                          <a:solidFill>
                            <a:srgbClr val="0000FF"/>
                          </a:solidFill>
                          <a:effectLst/>
                          <a:latin typeface="Arial" panose="020B0604020202020204" pitchFamily="34" charset="0"/>
                          <a:cs typeface="Arial" panose="020B0604020202020204" pitchFamily="34" charset="0"/>
                        </a:rPr>
                        <a:t>bước</a:t>
                      </a:r>
                      <a:r>
                        <a:rPr lang="en-US" sz="1400" dirty="0" smtClean="0">
                          <a:solidFill>
                            <a:srgbClr val="0000FF"/>
                          </a:solidFill>
                          <a:effectLst/>
                          <a:latin typeface="Arial" panose="020B0604020202020204" pitchFamily="34" charset="0"/>
                          <a:cs typeface="Arial" panose="020B0604020202020204" pitchFamily="34" charset="0"/>
                        </a:rPr>
                        <a:t> </a:t>
                      </a:r>
                      <a:r>
                        <a:rPr lang="en-US" sz="1400" dirty="0" err="1" smtClean="0">
                          <a:solidFill>
                            <a:srgbClr val="0000FF"/>
                          </a:solidFill>
                          <a:effectLst/>
                          <a:latin typeface="Arial" panose="020B0604020202020204" pitchFamily="34" charset="0"/>
                          <a:cs typeface="Arial" panose="020B0604020202020204" pitchFamily="34" charset="0"/>
                        </a:rPr>
                        <a:t>như</a:t>
                      </a:r>
                      <a:r>
                        <a:rPr lang="en-US" sz="1400" dirty="0" smtClean="0">
                          <a:solidFill>
                            <a:srgbClr val="0000FF"/>
                          </a:solidFill>
                          <a:effectLst/>
                          <a:latin typeface="Arial" panose="020B0604020202020204" pitchFamily="34" charset="0"/>
                          <a:cs typeface="Arial" panose="020B0604020202020204" pitchFamily="34" charset="0"/>
                        </a:rPr>
                        <a:t> </a:t>
                      </a:r>
                      <a:r>
                        <a:rPr lang="en-US" sz="1400" dirty="0" err="1" smtClean="0">
                          <a:solidFill>
                            <a:srgbClr val="0000FF"/>
                          </a:solidFill>
                          <a:effectLst/>
                          <a:latin typeface="Arial" panose="020B0604020202020204" pitchFamily="34" charset="0"/>
                          <a:cs typeface="Arial" panose="020B0604020202020204" pitchFamily="34" charset="0"/>
                        </a:rPr>
                        <a:t>rửa</a:t>
                      </a:r>
                      <a:r>
                        <a:rPr lang="en-US" sz="1400" dirty="0" smtClean="0">
                          <a:solidFill>
                            <a:srgbClr val="0000FF"/>
                          </a:solidFill>
                          <a:effectLst/>
                          <a:latin typeface="Arial" panose="020B0604020202020204" pitchFamily="34" charset="0"/>
                          <a:cs typeface="Arial" panose="020B0604020202020204" pitchFamily="34" charset="0"/>
                        </a:rPr>
                        <a:t> VT)</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Bỏ</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kẹp</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bẩn</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04469861"/>
                  </a:ext>
                </a:extLst>
              </a:tr>
              <a:tr h="133483">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7. </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dirty="0" err="1">
                          <a:solidFill>
                            <a:srgbClr val="0000FF"/>
                          </a:solidFill>
                          <a:effectLst/>
                          <a:latin typeface="Arial" panose="020B0604020202020204" pitchFamily="34" charset="0"/>
                          <a:cs typeface="Arial" panose="020B0604020202020204" pitchFamily="34" charset="0"/>
                        </a:rPr>
                        <a:t>Sát</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khuẩn</a:t>
                      </a:r>
                      <a:r>
                        <a:rPr lang="en-US" sz="1400" dirty="0">
                          <a:solidFill>
                            <a:srgbClr val="0000FF"/>
                          </a:solidFill>
                          <a:effectLst/>
                          <a:latin typeface="Arial" panose="020B0604020202020204" pitchFamily="34" charset="0"/>
                          <a:cs typeface="Arial" panose="020B0604020202020204" pitchFamily="34" charset="0"/>
                        </a:rPr>
                        <a:t> </a:t>
                      </a:r>
                      <a:r>
                        <a:rPr lang="en-US" sz="1400" dirty="0" smtClean="0">
                          <a:solidFill>
                            <a:srgbClr val="0000FF"/>
                          </a:solidFill>
                          <a:effectLst/>
                          <a:latin typeface="Arial" panose="020B0604020202020204" pitchFamily="34" charset="0"/>
                          <a:cs typeface="Arial" panose="020B0604020202020204" pitchFamily="34" charset="0"/>
                        </a:rPr>
                        <a:t>VT;</a:t>
                      </a:r>
                      <a:r>
                        <a:rPr lang="en-US" sz="1400" baseline="0" dirty="0" smtClean="0">
                          <a:solidFill>
                            <a:srgbClr val="0000FF"/>
                          </a:solidFill>
                          <a:effectLst/>
                          <a:latin typeface="Arial" panose="020B0604020202020204" pitchFamily="34" charset="0"/>
                          <a:cs typeface="Arial" panose="020B0604020202020204" pitchFamily="34" charset="0"/>
                        </a:rPr>
                        <a:t> </a:t>
                      </a:r>
                      <a:r>
                        <a:rPr lang="en-US" sz="1400" spc="-40" dirty="0" err="1" smtClean="0">
                          <a:solidFill>
                            <a:srgbClr val="0000FF"/>
                          </a:solidFill>
                          <a:effectLst/>
                          <a:latin typeface="Arial" panose="020B0604020202020204" pitchFamily="34" charset="0"/>
                          <a:cs typeface="Arial" panose="020B0604020202020204" pitchFamily="34" charset="0"/>
                        </a:rPr>
                        <a:t>Bỏ</a:t>
                      </a:r>
                      <a:r>
                        <a:rPr lang="en-US" sz="1400" spc="-40" dirty="0" smtClean="0">
                          <a:solidFill>
                            <a:srgbClr val="0000FF"/>
                          </a:solidFill>
                          <a:effectLst/>
                          <a:latin typeface="Arial" panose="020B0604020202020204" pitchFamily="34" charset="0"/>
                          <a:cs typeface="Arial" panose="020B0604020202020204" pitchFamily="34" charset="0"/>
                        </a:rPr>
                        <a:t> </a:t>
                      </a:r>
                      <a:r>
                        <a:rPr lang="en-US" sz="1400" spc="-40" dirty="0" err="1">
                          <a:solidFill>
                            <a:srgbClr val="0000FF"/>
                          </a:solidFill>
                          <a:effectLst/>
                          <a:latin typeface="Arial" panose="020B0604020202020204" pitchFamily="34" charset="0"/>
                          <a:cs typeface="Arial" panose="020B0604020202020204" pitchFamily="34" charset="0"/>
                        </a:rPr>
                        <a:t>kẹp</a:t>
                      </a:r>
                      <a:r>
                        <a:rPr lang="en-US" sz="1400" spc="-40" dirty="0">
                          <a:solidFill>
                            <a:srgbClr val="0000FF"/>
                          </a:solidFill>
                          <a:effectLst/>
                          <a:latin typeface="Arial" panose="020B0604020202020204" pitchFamily="34" charset="0"/>
                          <a:cs typeface="Arial" panose="020B0604020202020204" pitchFamily="34" charset="0"/>
                        </a:rPr>
                        <a:t> </a:t>
                      </a:r>
                      <a:r>
                        <a:rPr lang="en-US" sz="1400" spc="-40" dirty="0" err="1">
                          <a:solidFill>
                            <a:srgbClr val="0000FF"/>
                          </a:solidFill>
                          <a:effectLst/>
                          <a:latin typeface="Arial" panose="020B0604020202020204" pitchFamily="34" charset="0"/>
                          <a:cs typeface="Arial" panose="020B0604020202020204" pitchFamily="34" charset="0"/>
                        </a:rPr>
                        <a:t>bẩn</a:t>
                      </a:r>
                      <a:r>
                        <a:rPr lang="en-US" sz="1400" spc="-40" dirty="0" smtClean="0">
                          <a:solidFill>
                            <a:srgbClr val="0000FF"/>
                          </a:solidFill>
                          <a:effectLst/>
                          <a:latin typeface="Arial" panose="020B0604020202020204" pitchFamily="34" charset="0"/>
                          <a:cs typeface="Arial" panose="020B0604020202020204" pitchFamily="34" charset="0"/>
                        </a:rPr>
                        <a:t>.</a:t>
                      </a:r>
                    </a:p>
                    <a:p>
                      <a:pPr algn="just">
                        <a:spcAft>
                          <a:spcPts val="0"/>
                        </a:spcAft>
                      </a:pPr>
                      <a:r>
                        <a:rPr lang="en-US" sz="1400" spc="-60" dirty="0" err="1" smtClean="0">
                          <a:solidFill>
                            <a:srgbClr val="FF0000"/>
                          </a:solidFill>
                          <a:effectLst/>
                          <a:latin typeface="Arial" panose="020B0604020202020204" pitchFamily="34" charset="0"/>
                          <a:cs typeface="Arial" panose="020B0604020202020204" pitchFamily="34" charset="0"/>
                        </a:rPr>
                        <a:t>Đặt</a:t>
                      </a:r>
                      <a:r>
                        <a:rPr lang="en-US" sz="1400" spc="-60" dirty="0" smtClean="0">
                          <a:solidFill>
                            <a:srgbClr val="FF0000"/>
                          </a:solidFill>
                          <a:effectLst/>
                          <a:latin typeface="Arial" panose="020B0604020202020204" pitchFamily="34" charset="0"/>
                          <a:cs typeface="Arial" panose="020B0604020202020204" pitchFamily="34" charset="0"/>
                        </a:rPr>
                        <a:t> </a:t>
                      </a:r>
                      <a:r>
                        <a:rPr lang="en-US" sz="1400" spc="-60" dirty="0" err="1">
                          <a:solidFill>
                            <a:srgbClr val="FF0000"/>
                          </a:solidFill>
                          <a:effectLst/>
                          <a:latin typeface="Arial" panose="020B0604020202020204" pitchFamily="34" charset="0"/>
                          <a:cs typeface="Arial" panose="020B0604020202020204" pitchFamily="34" charset="0"/>
                        </a:rPr>
                        <a:t>gạc</a:t>
                      </a:r>
                      <a:r>
                        <a:rPr lang="en-US" sz="1400" spc="-60" dirty="0">
                          <a:solidFill>
                            <a:srgbClr val="FF0000"/>
                          </a:solidFill>
                          <a:effectLst/>
                          <a:latin typeface="Arial" panose="020B0604020202020204" pitchFamily="34" charset="0"/>
                          <a:cs typeface="Arial" panose="020B0604020202020204" pitchFamily="34" charset="0"/>
                        </a:rPr>
                        <a:t> </a:t>
                      </a:r>
                      <a:r>
                        <a:rPr lang="en-US" sz="1400" spc="-60" dirty="0" err="1">
                          <a:solidFill>
                            <a:srgbClr val="FF0000"/>
                          </a:solidFill>
                          <a:effectLst/>
                          <a:latin typeface="Arial" panose="020B0604020202020204" pitchFamily="34" charset="0"/>
                          <a:cs typeface="Arial" panose="020B0604020202020204" pitchFamily="34" charset="0"/>
                        </a:rPr>
                        <a:t>che</a:t>
                      </a:r>
                      <a:r>
                        <a:rPr lang="en-US" sz="1400" spc="-60" dirty="0">
                          <a:solidFill>
                            <a:srgbClr val="FF0000"/>
                          </a:solidFill>
                          <a:effectLst/>
                          <a:latin typeface="Arial" panose="020B0604020202020204" pitchFamily="34" charset="0"/>
                          <a:cs typeface="Arial" panose="020B0604020202020204" pitchFamily="34" charset="0"/>
                        </a:rPr>
                        <a:t> </a:t>
                      </a:r>
                      <a:r>
                        <a:rPr lang="en-US" sz="1400" spc="-60" dirty="0" err="1">
                          <a:solidFill>
                            <a:srgbClr val="FF0000"/>
                          </a:solidFill>
                          <a:effectLst/>
                          <a:latin typeface="Arial" panose="020B0604020202020204" pitchFamily="34" charset="0"/>
                          <a:cs typeface="Arial" panose="020B0604020202020204" pitchFamily="34" charset="0"/>
                        </a:rPr>
                        <a:t>kín</a:t>
                      </a:r>
                      <a:r>
                        <a:rPr lang="en-US" sz="1400" spc="-60" dirty="0">
                          <a:solidFill>
                            <a:srgbClr val="FF0000"/>
                          </a:solidFill>
                          <a:effectLst/>
                          <a:latin typeface="Arial" panose="020B0604020202020204" pitchFamily="34" charset="0"/>
                          <a:cs typeface="Arial" panose="020B0604020202020204" pitchFamily="34" charset="0"/>
                        </a:rPr>
                        <a:t> </a:t>
                      </a:r>
                      <a:r>
                        <a:rPr lang="en-US" sz="1400" spc="-60" dirty="0" err="1">
                          <a:solidFill>
                            <a:srgbClr val="FF0000"/>
                          </a:solidFill>
                          <a:effectLst/>
                          <a:latin typeface="Arial" panose="020B0604020202020204" pitchFamily="34" charset="0"/>
                          <a:cs typeface="Arial" panose="020B0604020202020204" pitchFamily="34" charset="0"/>
                        </a:rPr>
                        <a:t>vết</a:t>
                      </a:r>
                      <a:r>
                        <a:rPr lang="en-US" sz="1400" spc="-60" dirty="0">
                          <a:solidFill>
                            <a:srgbClr val="FF0000"/>
                          </a:solidFill>
                          <a:effectLst/>
                          <a:latin typeface="Arial" panose="020B0604020202020204" pitchFamily="34" charset="0"/>
                          <a:cs typeface="Arial" panose="020B0604020202020204" pitchFamily="34" charset="0"/>
                        </a:rPr>
                        <a:t> </a:t>
                      </a:r>
                      <a:r>
                        <a:rPr lang="en-US" sz="1400" spc="-60" dirty="0" err="1">
                          <a:solidFill>
                            <a:srgbClr val="FF0000"/>
                          </a:solidFill>
                          <a:effectLst/>
                          <a:latin typeface="Arial" panose="020B0604020202020204" pitchFamily="34" charset="0"/>
                          <a:cs typeface="Arial" panose="020B0604020202020204" pitchFamily="34" charset="0"/>
                        </a:rPr>
                        <a:t>thương</a:t>
                      </a:r>
                      <a:r>
                        <a:rPr lang="en-US" sz="1400" spc="-60" dirty="0">
                          <a:solidFill>
                            <a:srgbClr val="FF0000"/>
                          </a:solidFill>
                          <a:effectLst/>
                          <a:latin typeface="Arial" panose="020B0604020202020204" pitchFamily="34" charset="0"/>
                          <a:cs typeface="Arial" panose="020B0604020202020204" pitchFamily="34" charset="0"/>
                        </a:rPr>
                        <a:t>.</a:t>
                      </a:r>
                      <a:endParaRPr lang="en-US" sz="1400" dirty="0">
                        <a:solidFill>
                          <a:srgbClr val="FF0000"/>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436511860"/>
                  </a:ext>
                </a:extLst>
              </a:tr>
              <a:tr h="990463">
                <a:tc>
                  <a:txBody>
                    <a:bodyPr/>
                    <a:lstStyle/>
                    <a:p>
                      <a:pPr marL="0" lvl="0" indent="0" algn="ctr">
                        <a:spcAft>
                          <a:spcPts val="0"/>
                        </a:spcAft>
                        <a:buFont typeface="+mj-lt"/>
                        <a:buNone/>
                        <a:tabLst>
                          <a:tab pos="323850" algn="l"/>
                        </a:tabLst>
                      </a:pPr>
                      <a:r>
                        <a:rPr lang="en-US" sz="1400" dirty="0" smtClean="0">
                          <a:solidFill>
                            <a:srgbClr val="FF0000"/>
                          </a:solidFill>
                          <a:effectLst/>
                          <a:latin typeface="Arial" panose="020B0604020202020204" pitchFamily="34" charset="0"/>
                          <a:cs typeface="Arial" panose="020B0604020202020204" pitchFamily="34" charset="0"/>
                        </a:rPr>
                        <a:t>8. </a:t>
                      </a:r>
                      <a:r>
                        <a:rPr lang="en-US" sz="1400" dirty="0">
                          <a:solidFill>
                            <a:srgbClr val="FF0000"/>
                          </a:solidFill>
                          <a:effectLst/>
                          <a:latin typeface="Arial" panose="020B0604020202020204" pitchFamily="34" charset="0"/>
                          <a:cs typeface="Arial" panose="020B0604020202020204" pitchFamily="34" charset="0"/>
                        </a:rPr>
                        <a:t> </a:t>
                      </a:r>
                      <a:endParaRPr lang="en-US" sz="1400" dirty="0">
                        <a:solidFill>
                          <a:srgbClr val="FF0000"/>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spc="-40" dirty="0" err="1">
                          <a:solidFill>
                            <a:srgbClr val="FF0000"/>
                          </a:solidFill>
                          <a:effectLst/>
                          <a:latin typeface="Arial" panose="020B0604020202020204" pitchFamily="34" charset="0"/>
                          <a:cs typeface="Arial" panose="020B0604020202020204" pitchFamily="34" charset="0"/>
                        </a:rPr>
                        <a:t>Rửa</a:t>
                      </a:r>
                      <a:r>
                        <a:rPr lang="en-US" sz="1400" spc="-40" dirty="0">
                          <a:solidFill>
                            <a:srgbClr val="FF0000"/>
                          </a:solidFill>
                          <a:effectLst/>
                          <a:latin typeface="Arial" panose="020B0604020202020204" pitchFamily="34" charset="0"/>
                          <a:cs typeface="Arial" panose="020B0604020202020204" pitchFamily="34" charset="0"/>
                        </a:rPr>
                        <a:t> VT </a:t>
                      </a:r>
                      <a:r>
                        <a:rPr lang="en-US" sz="1400" spc="-40" dirty="0" err="1">
                          <a:solidFill>
                            <a:srgbClr val="FF0000"/>
                          </a:solidFill>
                          <a:effectLst/>
                          <a:latin typeface="Arial" panose="020B0604020202020204" pitchFamily="34" charset="0"/>
                          <a:cs typeface="Arial" panose="020B0604020202020204" pitchFamily="34" charset="0"/>
                        </a:rPr>
                        <a:t>dẫn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lưu</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Dùng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kẹp</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rửa</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chân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ống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dẫn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lưu</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bằng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nước</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muối</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hoặc</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ôxy</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già</a:t>
                      </a:r>
                      <a:r>
                        <a:rPr lang="en-US" sz="1400" spc="-40" dirty="0">
                          <a:solidFill>
                            <a:srgbClr val="FF0000"/>
                          </a:solidFill>
                          <a:effectLst/>
                          <a:latin typeface="Arial" panose="020B0604020202020204" pitchFamily="34" charset="0"/>
                          <a:cs typeface="Arial" panose="020B0604020202020204" pitchFamily="34" charset="0"/>
                        </a:rPr>
                        <a:t> (VT </a:t>
                      </a:r>
                      <a:r>
                        <a:rPr lang="en-US" sz="1400" spc="-40" dirty="0" smtClean="0">
                          <a:solidFill>
                            <a:srgbClr val="FF0000"/>
                          </a:solidFill>
                          <a:effectLst/>
                          <a:latin typeface="Arial" panose="020B0604020202020204" pitchFamily="34" charset="0"/>
                          <a:cs typeface="Arial" panose="020B0604020202020204" pitchFamily="34" charset="0"/>
                        </a:rPr>
                        <a:t>NK) </a:t>
                      </a:r>
                      <a:r>
                        <a:rPr lang="en-US" sz="1400" spc="-40" dirty="0" err="1">
                          <a:solidFill>
                            <a:srgbClr val="FF0000"/>
                          </a:solidFill>
                          <a:effectLst/>
                          <a:latin typeface="Arial" panose="020B0604020202020204" pitchFamily="34" charset="0"/>
                          <a:cs typeface="Arial" panose="020B0604020202020204" pitchFamily="34" charset="0"/>
                        </a:rPr>
                        <a:t>từ</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trong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ra</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ngoài</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từ</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cao</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xuống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thấp</a:t>
                      </a:r>
                      <a:r>
                        <a:rPr lang="en-US" sz="1400" spc="-40" dirty="0">
                          <a:solidFill>
                            <a:srgbClr val="FF0000"/>
                          </a:solidFill>
                          <a:effectLst/>
                          <a:latin typeface="Arial" panose="020B0604020202020204" pitchFamily="34" charset="0"/>
                          <a:cs typeface="Arial" panose="020B0604020202020204" pitchFamily="34" charset="0"/>
                        </a:rPr>
                        <a:t>.</a:t>
                      </a:r>
                      <a:endParaRPr lang="en-US" sz="1400" dirty="0">
                        <a:solidFill>
                          <a:srgbClr val="FF0000"/>
                        </a:solidFill>
                        <a:effectLst/>
                        <a:latin typeface="Arial" panose="020B0604020202020204" pitchFamily="34" charset="0"/>
                        <a:cs typeface="Arial" panose="020B0604020202020204" pitchFamily="34" charset="0"/>
                      </a:endParaRPr>
                    </a:p>
                    <a:p>
                      <a:pPr algn="just">
                        <a:spcAft>
                          <a:spcPts val="0"/>
                        </a:spcAft>
                      </a:pPr>
                      <a:r>
                        <a:rPr lang="en-US" sz="1400" spc="-40" dirty="0" err="1">
                          <a:solidFill>
                            <a:srgbClr val="FF0000"/>
                          </a:solidFill>
                          <a:effectLst/>
                          <a:latin typeface="Arial" panose="020B0604020202020204" pitchFamily="34" charset="0"/>
                          <a:cs typeface="Arial" panose="020B0604020202020204" pitchFamily="34" charset="0"/>
                        </a:rPr>
                        <a:t>Rửa</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thân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ống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dẫn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lưu</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khoảng</a:t>
                      </a:r>
                      <a:r>
                        <a:rPr lang="en-US" sz="1400" spc="-40" dirty="0">
                          <a:solidFill>
                            <a:srgbClr val="FF0000"/>
                          </a:solidFill>
                          <a:effectLst/>
                          <a:latin typeface="Arial" panose="020B0604020202020204" pitchFamily="34" charset="0"/>
                          <a:cs typeface="Arial" panose="020B0604020202020204" pitchFamily="34" charset="0"/>
                        </a:rPr>
                        <a:t> 5 cm (</a:t>
                      </a:r>
                      <a:r>
                        <a:rPr lang="en-US" sz="1400" spc="-40" dirty="0" err="1">
                          <a:solidFill>
                            <a:srgbClr val="FF0000"/>
                          </a:solidFill>
                          <a:effectLst/>
                          <a:latin typeface="Arial" panose="020B0604020202020204" pitchFamily="34" charset="0"/>
                          <a:cs typeface="Arial" panose="020B0604020202020204" pitchFamily="34" charset="0"/>
                        </a:rPr>
                        <a:t>từ</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chân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ống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lên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thấm</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khô</a:t>
                      </a:r>
                      <a:r>
                        <a:rPr lang="en-US" sz="1400" spc="-40" dirty="0">
                          <a:solidFill>
                            <a:srgbClr val="FF0000"/>
                          </a:solidFill>
                          <a:effectLst/>
                          <a:latin typeface="Arial" panose="020B0604020202020204" pitchFamily="34" charset="0"/>
                          <a:cs typeface="Arial" panose="020B0604020202020204" pitchFamily="34" charset="0"/>
                        </a:rPr>
                        <a:t>. </a:t>
                      </a:r>
                      <a:endParaRPr lang="en-US" sz="1400" dirty="0">
                        <a:solidFill>
                          <a:srgbClr val="FF0000"/>
                        </a:solidFill>
                        <a:effectLst/>
                        <a:latin typeface="Arial" panose="020B0604020202020204" pitchFamily="34" charset="0"/>
                        <a:cs typeface="Arial" panose="020B0604020202020204" pitchFamily="34" charset="0"/>
                      </a:endParaRPr>
                    </a:p>
                    <a:p>
                      <a:pPr algn="just">
                        <a:spcAft>
                          <a:spcPts val="0"/>
                        </a:spcAft>
                      </a:pPr>
                      <a:r>
                        <a:rPr lang="en-US" sz="1400" spc="-40" dirty="0" err="1">
                          <a:solidFill>
                            <a:srgbClr val="FF0000"/>
                          </a:solidFill>
                          <a:effectLst/>
                          <a:latin typeface="Arial" panose="020B0604020202020204" pitchFamily="34" charset="0"/>
                          <a:cs typeface="Arial" panose="020B0604020202020204" pitchFamily="34" charset="0"/>
                        </a:rPr>
                        <a:t>Ấn</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nhẹ</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xung</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quanh</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ống</a:t>
                      </a:r>
                      <a:r>
                        <a:rPr lang="en-US" sz="1400" spc="-40" dirty="0">
                          <a:solidFill>
                            <a:srgbClr val="FF0000"/>
                          </a:solidFill>
                          <a:effectLst/>
                          <a:latin typeface="Arial" panose="020B0604020202020204" pitchFamily="34" charset="0"/>
                          <a:cs typeface="Arial" panose="020B0604020202020204" pitchFamily="34" charset="0"/>
                        </a:rPr>
                        <a:t> DL </a:t>
                      </a:r>
                      <a:r>
                        <a:rPr lang="en-US" sz="1400" spc="-40" dirty="0" err="1">
                          <a:solidFill>
                            <a:srgbClr val="FF0000"/>
                          </a:solidFill>
                          <a:effectLst/>
                          <a:latin typeface="Arial" panose="020B0604020202020204" pitchFamily="34" charset="0"/>
                          <a:cs typeface="Arial" panose="020B0604020202020204" pitchFamily="34" charset="0"/>
                        </a:rPr>
                        <a:t>để</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dịch</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chảy</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ra</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nếu</a:t>
                      </a:r>
                      <a:r>
                        <a:rPr lang="en-US" sz="1400" spc="-40" dirty="0">
                          <a:solidFill>
                            <a:srgbClr val="FF0000"/>
                          </a:solidFill>
                          <a:effectLst/>
                          <a:latin typeface="Arial" panose="020B0604020202020204" pitchFamily="34" charset="0"/>
                          <a:cs typeface="Arial" panose="020B0604020202020204" pitchFamily="34" charset="0"/>
                        </a:rPr>
                        <a:t> </a:t>
                      </a:r>
                      <a:r>
                        <a:rPr lang="en-US" sz="1400" spc="-40" dirty="0" err="1">
                          <a:solidFill>
                            <a:srgbClr val="FF0000"/>
                          </a:solidFill>
                          <a:effectLst/>
                          <a:latin typeface="Arial" panose="020B0604020202020204" pitchFamily="34" charset="0"/>
                          <a:cs typeface="Arial" panose="020B0604020202020204" pitchFamily="34" charset="0"/>
                        </a:rPr>
                        <a:t>có</a:t>
                      </a:r>
                      <a:r>
                        <a:rPr lang="en-US" sz="1400" spc="-40" dirty="0">
                          <a:solidFill>
                            <a:srgbClr val="FF0000"/>
                          </a:solidFill>
                          <a:effectLst/>
                          <a:latin typeface="Arial" panose="020B0604020202020204" pitchFamily="34" charset="0"/>
                          <a:cs typeface="Arial" panose="020B0604020202020204" pitchFamily="34" charset="0"/>
                        </a:rPr>
                        <a:t>). </a:t>
                      </a:r>
                      <a:endParaRPr lang="en-US" sz="1400" dirty="0">
                        <a:solidFill>
                          <a:srgbClr val="FF0000"/>
                        </a:solidFill>
                        <a:effectLst/>
                        <a:latin typeface="Arial" panose="020B0604020202020204" pitchFamily="34" charset="0"/>
                        <a:cs typeface="Arial" panose="020B0604020202020204" pitchFamily="34" charset="0"/>
                      </a:endParaRPr>
                    </a:p>
                    <a:p>
                      <a:pPr algn="just">
                        <a:spcAft>
                          <a:spcPts val="0"/>
                        </a:spcAft>
                      </a:pPr>
                      <a:r>
                        <a:rPr lang="en-US" sz="1400" dirty="0" err="1">
                          <a:solidFill>
                            <a:srgbClr val="FF0000"/>
                          </a:solidFill>
                          <a:effectLst/>
                          <a:latin typeface="Arial" panose="020B0604020202020204" pitchFamily="34" charset="0"/>
                          <a:cs typeface="Arial" panose="020B0604020202020204" pitchFamily="34" charset="0"/>
                        </a:rPr>
                        <a:t>Bơm</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rửa</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nếu</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có</a:t>
                      </a:r>
                      <a:r>
                        <a:rPr lang="en-US" sz="1400" dirty="0">
                          <a:solidFill>
                            <a:srgbClr val="FF0000"/>
                          </a:solidFill>
                          <a:effectLst/>
                          <a:latin typeface="Arial" panose="020B0604020202020204" pitchFamily="34" charset="0"/>
                          <a:cs typeface="Arial" panose="020B0604020202020204" pitchFamily="34" charset="0"/>
                        </a:rPr>
                        <a:t> y </a:t>
                      </a:r>
                      <a:r>
                        <a:rPr lang="en-US" sz="1400" dirty="0" err="1">
                          <a:solidFill>
                            <a:srgbClr val="FF0000"/>
                          </a:solidFill>
                          <a:effectLst/>
                          <a:latin typeface="Arial" panose="020B0604020202020204" pitchFamily="34" charset="0"/>
                          <a:cs typeface="Arial" panose="020B0604020202020204" pitchFamily="34" charset="0"/>
                        </a:rPr>
                        <a:t>lệnh</a:t>
                      </a:r>
                      <a:r>
                        <a:rPr lang="en-US" sz="1400" dirty="0">
                          <a:solidFill>
                            <a:srgbClr val="FF0000"/>
                          </a:solidFill>
                          <a:effectLst/>
                          <a:latin typeface="Arial" panose="020B0604020202020204" pitchFamily="34" charset="0"/>
                          <a:cs typeface="Arial" panose="020B0604020202020204" pitchFamily="34" charset="0"/>
                        </a:rPr>
                        <a:t>) – </a:t>
                      </a:r>
                      <a:r>
                        <a:rPr lang="en-US" sz="1400" dirty="0" err="1">
                          <a:solidFill>
                            <a:srgbClr val="FF0000"/>
                          </a:solidFill>
                          <a:effectLst/>
                          <a:latin typeface="Arial" panose="020B0604020202020204" pitchFamily="34" charset="0"/>
                          <a:cs typeface="Arial" panose="020B0604020202020204" pitchFamily="34" charset="0"/>
                        </a:rPr>
                        <a:t>bỏ</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kẹp</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bẩn</a:t>
                      </a:r>
                      <a:endParaRPr lang="en-US" sz="1400" dirty="0">
                        <a:solidFill>
                          <a:srgbClr val="FF0000"/>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1344145397"/>
                  </a:ext>
                </a:extLst>
              </a:tr>
              <a:tr h="239390">
                <a:tc>
                  <a:txBody>
                    <a:bodyPr/>
                    <a:lstStyle/>
                    <a:p>
                      <a:pPr marL="0" lvl="0" indent="0" algn="ctr">
                        <a:spcAft>
                          <a:spcPts val="0"/>
                        </a:spcAft>
                        <a:buFont typeface="+mj-lt"/>
                        <a:buNone/>
                        <a:tabLst>
                          <a:tab pos="323850" algn="l"/>
                        </a:tabLst>
                      </a:pPr>
                      <a:r>
                        <a:rPr lang="en-US" sz="1400" dirty="0" smtClean="0">
                          <a:solidFill>
                            <a:srgbClr val="FF0000"/>
                          </a:solidFill>
                          <a:effectLst/>
                          <a:latin typeface="Arial" panose="020B0604020202020204" pitchFamily="34" charset="0"/>
                          <a:cs typeface="Arial" panose="020B0604020202020204" pitchFamily="34" charset="0"/>
                        </a:rPr>
                        <a:t>9. </a:t>
                      </a:r>
                      <a:r>
                        <a:rPr lang="en-US" sz="1400" dirty="0">
                          <a:solidFill>
                            <a:srgbClr val="FF0000"/>
                          </a:solidFill>
                          <a:effectLst/>
                          <a:latin typeface="Arial" panose="020B0604020202020204" pitchFamily="34" charset="0"/>
                          <a:cs typeface="Arial" panose="020B0604020202020204" pitchFamily="34" charset="0"/>
                        </a:rPr>
                        <a:t> </a:t>
                      </a:r>
                      <a:endParaRPr lang="en-US" sz="1400" dirty="0">
                        <a:solidFill>
                          <a:srgbClr val="FF0000"/>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dirty="0" err="1">
                          <a:solidFill>
                            <a:srgbClr val="FF0000"/>
                          </a:solidFill>
                          <a:effectLst/>
                          <a:latin typeface="Arial" panose="020B0604020202020204" pitchFamily="34" charset="0"/>
                          <a:cs typeface="Arial" panose="020B0604020202020204" pitchFamily="34" charset="0"/>
                        </a:rPr>
                        <a:t>Sát</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khuẩn</a:t>
                      </a:r>
                      <a:r>
                        <a:rPr lang="en-US" sz="1400" dirty="0">
                          <a:solidFill>
                            <a:srgbClr val="FF0000"/>
                          </a:solidFill>
                          <a:effectLst/>
                          <a:latin typeface="Arial" panose="020B0604020202020204" pitchFamily="34" charset="0"/>
                          <a:cs typeface="Arial" panose="020B0604020202020204" pitchFamily="34" charset="0"/>
                        </a:rPr>
                        <a:t> VT </a:t>
                      </a:r>
                      <a:r>
                        <a:rPr lang="en-US" sz="1400" dirty="0" err="1">
                          <a:solidFill>
                            <a:srgbClr val="FF0000"/>
                          </a:solidFill>
                          <a:effectLst/>
                          <a:latin typeface="Arial" panose="020B0604020202020204" pitchFamily="34" charset="0"/>
                          <a:cs typeface="Arial" panose="020B0604020202020204" pitchFamily="34" charset="0"/>
                        </a:rPr>
                        <a:t>dẫn</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lưu</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giống</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như</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rửa</a:t>
                      </a:r>
                      <a:r>
                        <a:rPr lang="en-US" sz="1400" dirty="0">
                          <a:solidFill>
                            <a:srgbClr val="FF0000"/>
                          </a:solidFill>
                          <a:effectLst/>
                          <a:latin typeface="Arial" panose="020B0604020202020204" pitchFamily="34" charset="0"/>
                          <a:cs typeface="Arial" panose="020B0604020202020204" pitchFamily="34" charset="0"/>
                        </a:rPr>
                        <a:t> VT </a:t>
                      </a:r>
                      <a:r>
                        <a:rPr lang="en-US" sz="1400" dirty="0" err="1">
                          <a:solidFill>
                            <a:srgbClr val="FF0000"/>
                          </a:solidFill>
                          <a:effectLst/>
                          <a:latin typeface="Arial" panose="020B0604020202020204" pitchFamily="34" charset="0"/>
                          <a:cs typeface="Arial" panose="020B0604020202020204" pitchFamily="34" charset="0"/>
                        </a:rPr>
                        <a:t>dẫn</a:t>
                      </a:r>
                      <a:r>
                        <a:rPr lang="en-US" sz="1400" dirty="0">
                          <a:solidFill>
                            <a:srgbClr val="FF0000"/>
                          </a:solidFill>
                          <a:effectLst/>
                          <a:latin typeface="Arial" panose="020B0604020202020204" pitchFamily="34" charset="0"/>
                          <a:cs typeface="Arial" panose="020B0604020202020204" pitchFamily="34" charset="0"/>
                        </a:rPr>
                        <a:t> </a:t>
                      </a:r>
                      <a:r>
                        <a:rPr lang="en-US" sz="1400" dirty="0" err="1">
                          <a:solidFill>
                            <a:srgbClr val="FF0000"/>
                          </a:solidFill>
                          <a:effectLst/>
                          <a:latin typeface="Arial" panose="020B0604020202020204" pitchFamily="34" charset="0"/>
                          <a:cs typeface="Arial" panose="020B0604020202020204" pitchFamily="34" charset="0"/>
                        </a:rPr>
                        <a:t>lưu</a:t>
                      </a:r>
                      <a:endParaRPr lang="en-US" sz="1400" dirty="0">
                        <a:solidFill>
                          <a:srgbClr val="FF0000"/>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1972333518"/>
                  </a:ext>
                </a:extLst>
              </a:tr>
              <a:tr h="290035">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10. </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spc="-60" dirty="0" err="1">
                          <a:solidFill>
                            <a:srgbClr val="0000FF"/>
                          </a:solidFill>
                          <a:effectLst/>
                          <a:latin typeface="Arial" panose="020B0604020202020204" pitchFamily="34" charset="0"/>
                          <a:cs typeface="Arial" panose="020B0604020202020204" pitchFamily="34" charset="0"/>
                        </a:rPr>
                        <a:t>Đặt</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gạc</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lên</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chân</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ống</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dẫn</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lưu</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cố</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định</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gạc</a:t>
                      </a:r>
                      <a:r>
                        <a:rPr lang="en-US" sz="1400" spc="-60" dirty="0">
                          <a:solidFill>
                            <a:srgbClr val="0000FF"/>
                          </a:solidFill>
                          <a:effectLst/>
                          <a:latin typeface="Arial" panose="020B0604020202020204" pitchFamily="34" charset="0"/>
                          <a:cs typeface="Arial" panose="020B0604020202020204" pitchFamily="34" charset="0"/>
                        </a:rPr>
                        <a:t> ở VT </a:t>
                      </a:r>
                      <a:r>
                        <a:rPr lang="en-US" sz="1400" spc="-60" dirty="0" err="1">
                          <a:solidFill>
                            <a:srgbClr val="0000FF"/>
                          </a:solidFill>
                          <a:effectLst/>
                          <a:latin typeface="Arial" panose="020B0604020202020204" pitchFamily="34" charset="0"/>
                          <a:cs typeface="Arial" panose="020B0604020202020204" pitchFamily="34" charset="0"/>
                        </a:rPr>
                        <a:t>và</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chân</a:t>
                      </a:r>
                      <a:r>
                        <a:rPr lang="en-US" sz="1400" spc="-60" dirty="0">
                          <a:solidFill>
                            <a:srgbClr val="0000FF"/>
                          </a:solidFill>
                          <a:effectLst/>
                          <a:latin typeface="Arial" panose="020B0604020202020204" pitchFamily="34" charset="0"/>
                          <a:cs typeface="Arial" panose="020B0604020202020204" pitchFamily="34" charset="0"/>
                        </a:rPr>
                        <a:t> DL </a:t>
                      </a:r>
                      <a:r>
                        <a:rPr lang="en-US" sz="1400" spc="-60" dirty="0" err="1">
                          <a:solidFill>
                            <a:srgbClr val="0000FF"/>
                          </a:solidFill>
                          <a:effectLst/>
                          <a:latin typeface="Arial" panose="020B0604020202020204" pitchFamily="34" charset="0"/>
                          <a:cs typeface="Arial" panose="020B0604020202020204" pitchFamily="34" charset="0"/>
                        </a:rPr>
                        <a:t>bằng</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băng</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dính</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thay</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túi</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dẫn</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lưu</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nếu</a:t>
                      </a:r>
                      <a:r>
                        <a:rPr lang="en-US" sz="1400" spc="-60" dirty="0">
                          <a:solidFill>
                            <a:srgbClr val="0000FF"/>
                          </a:solidFill>
                          <a:effectLst/>
                          <a:latin typeface="Arial" panose="020B0604020202020204" pitchFamily="34" charset="0"/>
                          <a:cs typeface="Arial" panose="020B0604020202020204" pitchFamily="34" charset="0"/>
                        </a:rPr>
                        <a:t> </a:t>
                      </a:r>
                      <a:r>
                        <a:rPr lang="en-US" sz="1400" spc="-60" dirty="0" err="1">
                          <a:solidFill>
                            <a:srgbClr val="0000FF"/>
                          </a:solidFill>
                          <a:effectLst/>
                          <a:latin typeface="Arial" panose="020B0604020202020204" pitchFamily="34" charset="0"/>
                          <a:cs typeface="Arial" panose="020B0604020202020204" pitchFamily="34" charset="0"/>
                        </a:rPr>
                        <a:t>có</a:t>
                      </a:r>
                      <a:r>
                        <a:rPr lang="en-US" sz="1400" spc="-60" dirty="0">
                          <a:solidFill>
                            <a:srgbClr val="0000FF"/>
                          </a:solidFill>
                          <a:effectLst/>
                          <a:latin typeface="Arial" panose="020B0604020202020204" pitchFamily="34" charset="0"/>
                          <a:cs typeface="Arial" panose="020B0604020202020204" pitchFamily="34" charset="0"/>
                        </a:rPr>
                        <a:t> y </a:t>
                      </a:r>
                      <a:r>
                        <a:rPr lang="en-US" sz="1400" spc="-60" dirty="0" err="1">
                          <a:solidFill>
                            <a:srgbClr val="0000FF"/>
                          </a:solidFill>
                          <a:effectLst/>
                          <a:latin typeface="Arial" panose="020B0604020202020204" pitchFamily="34" charset="0"/>
                          <a:cs typeface="Arial" panose="020B0604020202020204" pitchFamily="34" charset="0"/>
                        </a:rPr>
                        <a:t>lệnh</a:t>
                      </a:r>
                      <a:r>
                        <a:rPr lang="en-US" sz="1400" spc="-30" dirty="0">
                          <a:solidFill>
                            <a:srgbClr val="0000FF"/>
                          </a:solidFill>
                          <a:effectLst/>
                          <a:latin typeface="Arial" panose="020B0604020202020204" pitchFamily="34" charset="0"/>
                          <a:cs typeface="Arial" panose="020B0604020202020204" pitchFamily="34" charset="0"/>
                        </a:rPr>
                        <a:t>)</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3755677654"/>
                  </a:ext>
                </a:extLst>
              </a:tr>
              <a:tr h="239390">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11.</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dirty="0" err="1">
                          <a:solidFill>
                            <a:srgbClr val="0000FF"/>
                          </a:solidFill>
                          <a:effectLst/>
                          <a:latin typeface="Arial" panose="020B0604020202020204" pitchFamily="34" charset="0"/>
                          <a:cs typeface="Arial" panose="020B0604020202020204" pitchFamily="34" charset="0"/>
                        </a:rPr>
                        <a:t>Giúp</a:t>
                      </a:r>
                      <a:r>
                        <a:rPr lang="en-US" sz="1400" dirty="0">
                          <a:solidFill>
                            <a:srgbClr val="0000FF"/>
                          </a:solidFill>
                          <a:effectLst/>
                          <a:latin typeface="Arial" panose="020B0604020202020204" pitchFamily="34" charset="0"/>
                          <a:cs typeface="Arial" panose="020B0604020202020204" pitchFamily="34" charset="0"/>
                        </a:rPr>
                        <a:t> NB </a:t>
                      </a:r>
                      <a:r>
                        <a:rPr lang="en-US" sz="1400" dirty="0" err="1">
                          <a:solidFill>
                            <a:srgbClr val="0000FF"/>
                          </a:solidFill>
                          <a:effectLst/>
                          <a:latin typeface="Arial" panose="020B0604020202020204" pitchFamily="34" charset="0"/>
                          <a:cs typeface="Arial" panose="020B0604020202020204" pitchFamily="34" charset="0"/>
                        </a:rPr>
                        <a:t>về</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tư</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thế</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thoải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mái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Đánh</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giá</a:t>
                      </a:r>
                      <a:r>
                        <a:rPr lang="en-US" sz="1400" dirty="0">
                          <a:solidFill>
                            <a:srgbClr val="0000FF"/>
                          </a:solidFill>
                          <a:effectLst/>
                          <a:latin typeface="Arial" panose="020B0604020202020204" pitchFamily="34" charset="0"/>
                          <a:cs typeface="Arial" panose="020B0604020202020204" pitchFamily="34" charset="0"/>
                        </a:rPr>
                        <a:t> NB </a:t>
                      </a:r>
                      <a:r>
                        <a:rPr lang="en-US" sz="1400" dirty="0" err="1">
                          <a:solidFill>
                            <a:srgbClr val="0000FF"/>
                          </a:solidFill>
                          <a:effectLst/>
                          <a:latin typeface="Arial" panose="020B0604020202020204" pitchFamily="34" charset="0"/>
                          <a:cs typeface="Arial" panose="020B0604020202020204" pitchFamily="34" charset="0"/>
                        </a:rPr>
                        <a:t>sau</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khi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thực</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hiện</a:t>
                      </a:r>
                      <a:r>
                        <a:rPr lang="en-US" sz="1400" dirty="0">
                          <a:solidFill>
                            <a:srgbClr val="0000FF"/>
                          </a:solidFill>
                          <a:effectLst/>
                          <a:latin typeface="Arial" panose="020B0604020202020204" pitchFamily="34" charset="0"/>
                          <a:cs typeface="Arial" panose="020B0604020202020204" pitchFamily="34" charset="0"/>
                        </a:rPr>
                        <a:t> KT. </a:t>
                      </a:r>
                      <a:r>
                        <a:rPr lang="en-US" sz="1400" dirty="0" err="1">
                          <a:solidFill>
                            <a:srgbClr val="0000FF"/>
                          </a:solidFill>
                          <a:effectLst/>
                          <a:latin typeface="Arial" panose="020B0604020202020204" pitchFamily="34" charset="0"/>
                          <a:cs typeface="Arial" panose="020B0604020202020204" pitchFamily="34" charset="0"/>
                        </a:rPr>
                        <a:t>Dặn</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người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bệnh</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những</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điều</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cần</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thiết</a:t>
                      </a:r>
                      <a:r>
                        <a:rPr lang="en-US" sz="1400" dirty="0">
                          <a:solidFill>
                            <a:srgbClr val="0000FF"/>
                          </a:solidFill>
                          <a:effectLst/>
                          <a:latin typeface="Arial" panose="020B0604020202020204" pitchFamily="34" charset="0"/>
                          <a:cs typeface="Arial" panose="020B0604020202020204" pitchFamily="34" charset="0"/>
                        </a:rPr>
                        <a:t>.</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2690828654"/>
                  </a:ext>
                </a:extLst>
              </a:tr>
              <a:tr h="239390">
                <a:tc>
                  <a:txBody>
                    <a:bodyPr/>
                    <a:lstStyle/>
                    <a:p>
                      <a:pPr marL="0" lvl="0" indent="0" algn="ctr">
                        <a:spcAft>
                          <a:spcPts val="0"/>
                        </a:spcAft>
                        <a:buFont typeface="+mj-lt"/>
                        <a:buNone/>
                        <a:tabLst>
                          <a:tab pos="323850" algn="l"/>
                        </a:tabLst>
                      </a:pPr>
                      <a:r>
                        <a:rPr lang="en-US" sz="1400" dirty="0" smtClean="0">
                          <a:solidFill>
                            <a:srgbClr val="0000FF"/>
                          </a:solidFill>
                          <a:effectLst/>
                          <a:latin typeface="Arial" panose="020B0604020202020204" pitchFamily="34" charset="0"/>
                          <a:cs typeface="Arial" panose="020B0604020202020204" pitchFamily="34" charset="0"/>
                        </a:rPr>
                        <a:t>12. </a:t>
                      </a:r>
                      <a:r>
                        <a:rPr lang="en-US" sz="1400" dirty="0">
                          <a:solidFill>
                            <a:srgbClr val="0000FF"/>
                          </a:solidFill>
                          <a:effectLst/>
                          <a:latin typeface="Arial" panose="020B0604020202020204" pitchFamily="34" charset="0"/>
                          <a:cs typeface="Arial" panose="020B0604020202020204" pitchFamily="34" charset="0"/>
                        </a:rPr>
                        <a:t> </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tc>
                  <a:txBody>
                    <a:bodyPr/>
                    <a:lstStyle/>
                    <a:p>
                      <a:pPr algn="just">
                        <a:spcAft>
                          <a:spcPts val="0"/>
                        </a:spcAft>
                      </a:pPr>
                      <a:r>
                        <a:rPr lang="en-US" sz="1400" dirty="0">
                          <a:solidFill>
                            <a:srgbClr val="0000FF"/>
                          </a:solidFill>
                          <a:effectLst/>
                          <a:latin typeface="Arial" panose="020B0604020202020204" pitchFamily="34" charset="0"/>
                          <a:cs typeface="Arial" panose="020B0604020202020204" pitchFamily="34" charset="0"/>
                        </a:rPr>
                        <a:t>Thu </a:t>
                      </a:r>
                      <a:r>
                        <a:rPr lang="en-US" sz="1400" dirty="0" err="1">
                          <a:solidFill>
                            <a:srgbClr val="0000FF"/>
                          </a:solidFill>
                          <a:effectLst/>
                          <a:latin typeface="Arial" panose="020B0604020202020204" pitchFamily="34" charset="0"/>
                          <a:cs typeface="Arial" panose="020B0604020202020204" pitchFamily="34" charset="0"/>
                        </a:rPr>
                        <a:t>dọn</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dụng</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cụ</a:t>
                      </a:r>
                      <a:r>
                        <a:rPr lang="en-US" sz="1400" dirty="0">
                          <a:solidFill>
                            <a:srgbClr val="0000FF"/>
                          </a:solidFill>
                          <a:effectLst/>
                          <a:latin typeface="Arial" panose="020B0604020202020204" pitchFamily="34" charset="0"/>
                          <a:cs typeface="Arial" panose="020B0604020202020204" pitchFamily="34" charset="0"/>
                        </a:rPr>
                        <a:t> - </a:t>
                      </a:r>
                      <a:r>
                        <a:rPr lang="en-US" sz="1400" dirty="0" err="1">
                          <a:solidFill>
                            <a:srgbClr val="0000FF"/>
                          </a:solidFill>
                          <a:effectLst/>
                          <a:latin typeface="Arial" panose="020B0604020202020204" pitchFamily="34" charset="0"/>
                          <a:cs typeface="Arial" panose="020B0604020202020204" pitchFamily="34" charset="0"/>
                        </a:rPr>
                        <a:t>Rửa</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tay</a:t>
                      </a:r>
                      <a:r>
                        <a:rPr lang="en-US" sz="1400" dirty="0">
                          <a:solidFill>
                            <a:srgbClr val="0000FF"/>
                          </a:solidFill>
                          <a:effectLst/>
                          <a:latin typeface="Arial" panose="020B0604020202020204" pitchFamily="34" charset="0"/>
                          <a:cs typeface="Arial" panose="020B0604020202020204" pitchFamily="34" charset="0"/>
                        </a:rPr>
                        <a:t> - </a:t>
                      </a:r>
                      <a:r>
                        <a:rPr lang="en-US" sz="1400" dirty="0" err="1">
                          <a:solidFill>
                            <a:srgbClr val="0000FF"/>
                          </a:solidFill>
                          <a:effectLst/>
                          <a:latin typeface="Arial" panose="020B0604020202020204" pitchFamily="34" charset="0"/>
                          <a:cs typeface="Arial" panose="020B0604020202020204" pitchFamily="34" charset="0"/>
                        </a:rPr>
                        <a:t>Ghi</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phiếu</a:t>
                      </a:r>
                      <a:r>
                        <a:rPr lang="en-US" sz="1400" dirty="0">
                          <a:solidFill>
                            <a:srgbClr val="0000FF"/>
                          </a:solidFill>
                          <a:effectLst/>
                          <a:latin typeface="Arial" panose="020B0604020202020204" pitchFamily="34" charset="0"/>
                          <a:cs typeface="Arial" panose="020B0604020202020204" pitchFamily="34" charset="0"/>
                        </a:rPr>
                        <a:t> TD </a:t>
                      </a:r>
                      <a:r>
                        <a:rPr lang="en-US" sz="1400" dirty="0" err="1">
                          <a:solidFill>
                            <a:srgbClr val="0000FF"/>
                          </a:solidFill>
                          <a:effectLst/>
                          <a:latin typeface="Arial" panose="020B0604020202020204" pitchFamily="34" charset="0"/>
                          <a:cs typeface="Arial" panose="020B0604020202020204" pitchFamily="34" charset="0"/>
                        </a:rPr>
                        <a:t>và</a:t>
                      </a:r>
                      <a:r>
                        <a:rPr lang="en-US" sz="1400" dirty="0">
                          <a:solidFill>
                            <a:srgbClr val="0000FF"/>
                          </a:solidFill>
                          <a:effectLst/>
                          <a:latin typeface="Arial" panose="020B0604020202020204" pitchFamily="34" charset="0"/>
                          <a:cs typeface="Arial" panose="020B0604020202020204" pitchFamily="34" charset="0"/>
                        </a:rPr>
                        <a:t> CS </a:t>
                      </a:r>
                      <a:r>
                        <a:rPr lang="en-US" sz="1400" dirty="0" err="1">
                          <a:solidFill>
                            <a:srgbClr val="0000FF"/>
                          </a:solidFill>
                          <a:effectLst/>
                          <a:latin typeface="Arial" panose="020B0604020202020204" pitchFamily="34" charset="0"/>
                          <a:cs typeface="Arial" panose="020B0604020202020204" pitchFamily="34" charset="0"/>
                        </a:rPr>
                        <a:t>điều</a:t>
                      </a:r>
                      <a:r>
                        <a:rPr lang="en-US" sz="1400" dirty="0">
                          <a:solidFill>
                            <a:srgbClr val="0000FF"/>
                          </a:solidFill>
                          <a:effectLst/>
                          <a:latin typeface="Arial" panose="020B0604020202020204" pitchFamily="34" charset="0"/>
                          <a:cs typeface="Arial" panose="020B0604020202020204" pitchFamily="34" charset="0"/>
                        </a:rPr>
                        <a:t> </a:t>
                      </a:r>
                      <a:r>
                        <a:rPr lang="en-US" sz="1400" dirty="0" err="1">
                          <a:solidFill>
                            <a:srgbClr val="0000FF"/>
                          </a:solidFill>
                          <a:effectLst/>
                          <a:latin typeface="Arial" panose="020B0604020202020204" pitchFamily="34" charset="0"/>
                          <a:cs typeface="Arial" panose="020B0604020202020204" pitchFamily="34" charset="0"/>
                        </a:rPr>
                        <a:t>dưỡng</a:t>
                      </a:r>
                      <a:r>
                        <a:rPr lang="en-US" sz="1400" dirty="0">
                          <a:solidFill>
                            <a:srgbClr val="0000FF"/>
                          </a:solidFill>
                          <a:effectLst/>
                          <a:latin typeface="Arial" panose="020B0604020202020204" pitchFamily="34" charset="0"/>
                          <a:cs typeface="Arial" panose="020B0604020202020204" pitchFamily="34" charset="0"/>
                        </a:rPr>
                        <a:t>.</a:t>
                      </a:r>
                      <a:endParaRPr lang="en-US" sz="1400" dirty="0">
                        <a:solidFill>
                          <a:srgbClr val="0000FF"/>
                        </a:solidFill>
                        <a:effectLst/>
                        <a:latin typeface="Arial" panose="020B0604020202020204" pitchFamily="34" charset="0"/>
                        <a:ea typeface="MS Mincho"/>
                        <a:cs typeface="Arial" panose="020B0604020202020204" pitchFamily="34" charset="0"/>
                      </a:endParaRPr>
                    </a:p>
                  </a:txBody>
                  <a:tcPr marL="41122" marR="41122" marT="0" marB="0" anchor="ctr"/>
                </a:tc>
                <a:extLst>
                  <a:ext uri="{0D108BD9-81ED-4DB2-BD59-A6C34878D82A}">
                    <a16:rowId xmlns:a16="http://schemas.microsoft.com/office/drawing/2014/main" val="2425408996"/>
                  </a:ext>
                </a:extLst>
              </a:tr>
            </a:tbl>
          </a:graphicData>
        </a:graphic>
      </p:graphicFrame>
    </p:spTree>
    <p:extLst>
      <p:ext uri="{BB962C8B-B14F-4D97-AF65-F5344CB8AC3E}">
        <p14:creationId xmlns:p14="http://schemas.microsoft.com/office/powerpoint/2010/main" val="1532574685"/>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2800" b="1" dirty="0" smtClean="0">
                <a:solidFill>
                  <a:schemeClr val="bg1"/>
                </a:solidFill>
                <a:latin typeface="Arial" pitchFamily="34" charset="0"/>
                <a:ea typeface="Tahoma" pitchFamily="34" charset="0"/>
                <a:cs typeface="Arial" pitchFamily="34" charset="0"/>
              </a:rPr>
              <a:t>GHI PHIẾU CHĂM SÓC</a:t>
            </a:r>
            <a:endParaRPr lang="en-US" sz="2800" b="1" dirty="0">
              <a:solidFill>
                <a:schemeClr val="bg1"/>
              </a:solidFill>
              <a:latin typeface="Arial" pitchFamily="34" charset="0"/>
              <a:ea typeface="Tahoma" pitchFamily="34" charset="0"/>
              <a:cs typeface="Arial"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382000" y="0"/>
            <a:ext cx="685800" cy="6686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76200"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6" name="Table 5"/>
          <p:cNvGraphicFramePr>
            <a:graphicFrameLocks noGrp="1"/>
          </p:cNvGraphicFramePr>
          <p:nvPr>
            <p:extLst>
              <p:ext uri="{D42A27DB-BD31-4B8C-83A1-F6EECF244321}">
                <p14:modId xmlns:p14="http://schemas.microsoft.com/office/powerpoint/2010/main" val="4121036900"/>
              </p:ext>
            </p:extLst>
          </p:nvPr>
        </p:nvGraphicFramePr>
        <p:xfrm>
          <a:off x="76202" y="1911350"/>
          <a:ext cx="9067799" cy="3318510"/>
        </p:xfrm>
        <a:graphic>
          <a:graphicData uri="http://schemas.openxmlformats.org/drawingml/2006/table">
            <a:tbl>
              <a:tblPr firstRow="1" firstCol="1" bandRow="1">
                <a:tableStyleId>{5940675A-B579-460E-94D1-54222C63F5DA}</a:tableStyleId>
              </a:tblPr>
              <a:tblGrid>
                <a:gridCol w="1730296">
                  <a:extLst>
                    <a:ext uri="{9D8B030D-6E8A-4147-A177-3AD203B41FA5}">
                      <a16:colId xmlns:a16="http://schemas.microsoft.com/office/drawing/2014/main" val="20000"/>
                    </a:ext>
                  </a:extLst>
                </a:gridCol>
                <a:gridCol w="2222335">
                  <a:extLst>
                    <a:ext uri="{9D8B030D-6E8A-4147-A177-3AD203B41FA5}">
                      <a16:colId xmlns:a16="http://schemas.microsoft.com/office/drawing/2014/main" val="20001"/>
                    </a:ext>
                  </a:extLst>
                </a:gridCol>
                <a:gridCol w="3912778">
                  <a:extLst>
                    <a:ext uri="{9D8B030D-6E8A-4147-A177-3AD203B41FA5}">
                      <a16:colId xmlns:a16="http://schemas.microsoft.com/office/drawing/2014/main" val="20002"/>
                    </a:ext>
                  </a:extLst>
                </a:gridCol>
                <a:gridCol w="1202390">
                  <a:extLst>
                    <a:ext uri="{9D8B030D-6E8A-4147-A177-3AD203B41FA5}">
                      <a16:colId xmlns:a16="http://schemas.microsoft.com/office/drawing/2014/main" val="20003"/>
                    </a:ext>
                  </a:extLst>
                </a:gridCol>
              </a:tblGrid>
              <a:tr h="575310">
                <a:tc>
                  <a:txBody>
                    <a:bodyPr/>
                    <a:lstStyle/>
                    <a:p>
                      <a:pPr algn="ctr">
                        <a:spcAft>
                          <a:spcPts val="0"/>
                        </a:spcAft>
                      </a:pPr>
                      <a:r>
                        <a:rPr lang="en-US" sz="1800" b="1" dirty="0" smtClean="0">
                          <a:solidFill>
                            <a:srgbClr val="000099"/>
                          </a:solidFill>
                          <a:effectLst/>
                          <a:latin typeface="Arial" pitchFamily="34" charset="0"/>
                          <a:cs typeface="Arial" pitchFamily="34" charset="0"/>
                        </a:rPr>
                        <a:t>NGÀY/THÁNG</a:t>
                      </a:r>
                      <a:endParaRPr lang="en-US" sz="1800" b="1" dirty="0">
                        <a:solidFill>
                          <a:srgbClr val="000099"/>
                        </a:solidFill>
                        <a:effectLst/>
                        <a:latin typeface="Arial" pitchFamily="34" charset="0"/>
                        <a:ea typeface="Times New Roman"/>
                        <a:cs typeface="Arial" pitchFamily="34" charset="0"/>
                      </a:endParaRPr>
                    </a:p>
                  </a:txBody>
                  <a:tcPr marL="68580" marR="68580" marT="0" marB="0" anchor="ctr"/>
                </a:tc>
                <a:tc>
                  <a:txBody>
                    <a:bodyPr/>
                    <a:lstStyle/>
                    <a:p>
                      <a:pPr algn="ctr">
                        <a:spcAft>
                          <a:spcPts val="0"/>
                        </a:spcAft>
                      </a:pPr>
                      <a:r>
                        <a:rPr lang="en-US" sz="1800" b="1" dirty="0">
                          <a:solidFill>
                            <a:srgbClr val="000099"/>
                          </a:solidFill>
                          <a:effectLst/>
                          <a:latin typeface="Arial" pitchFamily="34" charset="0"/>
                          <a:cs typeface="Arial" pitchFamily="34" charset="0"/>
                        </a:rPr>
                        <a:t>DIỄN BIẾN</a:t>
                      </a:r>
                      <a:endParaRPr lang="en-US" sz="1800" b="1" dirty="0">
                        <a:solidFill>
                          <a:srgbClr val="000099"/>
                        </a:solidFill>
                        <a:effectLst/>
                        <a:latin typeface="Arial" pitchFamily="34" charset="0"/>
                        <a:ea typeface="Times New Roman"/>
                        <a:cs typeface="Arial" pitchFamily="34" charset="0"/>
                      </a:endParaRPr>
                    </a:p>
                  </a:txBody>
                  <a:tcPr marL="68580" marR="68580" marT="0" marB="0" anchor="ctr"/>
                </a:tc>
                <a:tc>
                  <a:txBody>
                    <a:bodyPr/>
                    <a:lstStyle/>
                    <a:p>
                      <a:pPr algn="ctr">
                        <a:spcAft>
                          <a:spcPts val="0"/>
                        </a:spcAft>
                      </a:pPr>
                      <a:r>
                        <a:rPr lang="en-US" sz="1800" b="1" dirty="0">
                          <a:solidFill>
                            <a:srgbClr val="000099"/>
                          </a:solidFill>
                          <a:effectLst/>
                          <a:latin typeface="Arial" pitchFamily="34" charset="0"/>
                          <a:cs typeface="Arial" pitchFamily="34" charset="0"/>
                        </a:rPr>
                        <a:t>X</a:t>
                      </a:r>
                      <a:r>
                        <a:rPr lang="vi-VN" sz="1800" b="1" dirty="0">
                          <a:solidFill>
                            <a:srgbClr val="000099"/>
                          </a:solidFill>
                          <a:effectLst/>
                          <a:latin typeface="Arial" pitchFamily="34" charset="0"/>
                          <a:cs typeface="Arial" pitchFamily="34" charset="0"/>
                        </a:rPr>
                        <a:t>Ử TRÍ CHĂM SÓC/ </a:t>
                      </a:r>
                      <a:r>
                        <a:rPr lang="vi-VN" sz="1800" b="1" dirty="0" smtClean="0">
                          <a:solidFill>
                            <a:srgbClr val="000099"/>
                          </a:solidFill>
                          <a:effectLst/>
                          <a:latin typeface="Arial" pitchFamily="34" charset="0"/>
                          <a:cs typeface="Arial" pitchFamily="34" charset="0"/>
                        </a:rPr>
                        <a:t>ĐÁNH </a:t>
                      </a:r>
                      <a:r>
                        <a:rPr lang="vi-VN" sz="1800" b="1" dirty="0">
                          <a:solidFill>
                            <a:srgbClr val="000099"/>
                          </a:solidFill>
                          <a:effectLst/>
                          <a:latin typeface="Arial" pitchFamily="34" charset="0"/>
                          <a:cs typeface="Arial" pitchFamily="34" charset="0"/>
                        </a:rPr>
                        <a:t>GIÁ</a:t>
                      </a:r>
                      <a:endParaRPr lang="en-US" sz="1800" b="1" dirty="0">
                        <a:solidFill>
                          <a:srgbClr val="000099"/>
                        </a:solidFill>
                        <a:effectLst/>
                        <a:latin typeface="Arial" pitchFamily="34" charset="0"/>
                        <a:ea typeface="Times New Roman"/>
                        <a:cs typeface="Arial" pitchFamily="34" charset="0"/>
                      </a:endParaRPr>
                    </a:p>
                  </a:txBody>
                  <a:tcPr marL="68580" marR="68580" marT="0" marB="0" anchor="ctr"/>
                </a:tc>
                <a:tc>
                  <a:txBody>
                    <a:bodyPr/>
                    <a:lstStyle/>
                    <a:p>
                      <a:pPr algn="ctr">
                        <a:spcAft>
                          <a:spcPts val="0"/>
                        </a:spcAft>
                      </a:pPr>
                      <a:r>
                        <a:rPr lang="en-US" sz="1800" b="1" dirty="0">
                          <a:solidFill>
                            <a:srgbClr val="000099"/>
                          </a:solidFill>
                          <a:effectLst/>
                          <a:latin typeface="Arial" pitchFamily="34" charset="0"/>
                          <a:cs typeface="Arial" pitchFamily="34" charset="0"/>
                        </a:rPr>
                        <a:t>KÝ TÊN</a:t>
                      </a:r>
                      <a:endParaRPr lang="en-US" sz="1800" b="1" dirty="0">
                        <a:solidFill>
                          <a:srgbClr val="000099"/>
                        </a:solidFill>
                        <a:effectLst/>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0"/>
                  </a:ext>
                </a:extLst>
              </a:tr>
              <a:tr h="2301240">
                <a:tc>
                  <a:txBody>
                    <a:bodyPr/>
                    <a:lstStyle/>
                    <a:p>
                      <a:pPr algn="ctr">
                        <a:spcAft>
                          <a:spcPts val="0"/>
                        </a:spcAft>
                      </a:pPr>
                      <a:r>
                        <a:rPr lang="en-US" sz="1800" dirty="0" smtClean="0">
                          <a:solidFill>
                            <a:srgbClr val="000099"/>
                          </a:solidFill>
                          <a:effectLst/>
                          <a:latin typeface="Arial" pitchFamily="34" charset="0"/>
                          <a:ea typeface="Times New Roman"/>
                          <a:cs typeface="Arial" pitchFamily="34" charset="0"/>
                        </a:rPr>
                        <a:t>9h00</a:t>
                      </a:r>
                    </a:p>
                    <a:p>
                      <a:pPr algn="ctr">
                        <a:spcAft>
                          <a:spcPts val="0"/>
                        </a:spcAft>
                      </a:pPr>
                      <a:r>
                        <a:rPr lang="en-US" sz="1800" dirty="0" err="1" smtClean="0">
                          <a:solidFill>
                            <a:srgbClr val="000099"/>
                          </a:solidFill>
                          <a:effectLst/>
                          <a:latin typeface="Arial" pitchFamily="34" charset="0"/>
                          <a:ea typeface="Times New Roman"/>
                          <a:cs typeface="Arial" pitchFamily="34" charset="0"/>
                        </a:rPr>
                        <a:t>Ngày</a:t>
                      </a:r>
                      <a:r>
                        <a:rPr lang="en-US" sz="1800" baseline="0" dirty="0" smtClean="0">
                          <a:solidFill>
                            <a:srgbClr val="000099"/>
                          </a:solidFill>
                          <a:effectLst/>
                          <a:latin typeface="Arial" pitchFamily="34" charset="0"/>
                          <a:ea typeface="Times New Roman"/>
                          <a:cs typeface="Arial" pitchFamily="34" charset="0"/>
                        </a:rPr>
                        <a:t> 15/9/2020</a:t>
                      </a:r>
                      <a:endParaRPr lang="en-US" sz="1800" dirty="0" smtClean="0">
                        <a:solidFill>
                          <a:srgbClr val="000099"/>
                        </a:solidFill>
                        <a:effectLst/>
                        <a:latin typeface="Arial" pitchFamily="34" charset="0"/>
                        <a:ea typeface="Times New Roman"/>
                        <a:cs typeface="Arial" pitchFamily="34" charset="0"/>
                      </a:endParaRPr>
                    </a:p>
                  </a:txBody>
                  <a:tcPr marL="68580" marR="68580" marT="0" marB="0"/>
                </a:tc>
                <a:tc>
                  <a:txBody>
                    <a:bodyPr/>
                    <a:lstStyle/>
                    <a:p>
                      <a:pPr algn="just">
                        <a:spcAft>
                          <a:spcPts val="0"/>
                        </a:spcAft>
                      </a:pPr>
                      <a:r>
                        <a:rPr lang="vi-VN" sz="1800" dirty="0" smtClean="0">
                          <a:solidFill>
                            <a:srgbClr val="000099"/>
                          </a:solidFill>
                          <a:effectLst/>
                          <a:latin typeface="Arial" panose="020B0604020202020204" pitchFamily="34" charset="0"/>
                          <a:ea typeface="Times New Roman"/>
                          <a:cs typeface="Arial" panose="020B0604020202020204" pitchFamily="34" charset="0"/>
                        </a:rPr>
                        <a:t>Người bệnh tỉnh, tiếp xúc tốt, sau mổ</a:t>
                      </a:r>
                      <a:r>
                        <a:rPr lang="en-US" sz="1800" dirty="0" smtClean="0">
                          <a:solidFill>
                            <a:srgbClr val="000099"/>
                          </a:solidFill>
                          <a:effectLst/>
                          <a:latin typeface="Arial" panose="020B0604020202020204" pitchFamily="34" charset="0"/>
                          <a:ea typeface="Times New Roman"/>
                          <a:cs typeface="Arial" panose="020B0604020202020204" pitchFamily="34" charset="0"/>
                        </a:rPr>
                        <a:t> </a:t>
                      </a:r>
                      <a:r>
                        <a:rPr lang="en-US" sz="1800" dirty="0" err="1" smtClean="0">
                          <a:solidFill>
                            <a:srgbClr val="000099"/>
                          </a:solidFill>
                          <a:effectLst/>
                          <a:latin typeface="Arial" panose="020B0604020202020204" pitchFamily="34" charset="0"/>
                          <a:ea typeface="Times New Roman"/>
                          <a:cs typeface="Arial" panose="020B0604020202020204" pitchFamily="34" charset="0"/>
                        </a:rPr>
                        <a:t>cắt</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2/3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dạ</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dày</a:t>
                      </a:r>
                      <a:r>
                        <a:rPr lang="vi-VN" sz="1800" dirty="0" smtClean="0">
                          <a:solidFill>
                            <a:srgbClr val="000099"/>
                          </a:solidFill>
                          <a:effectLst/>
                          <a:latin typeface="Arial" panose="020B0604020202020204" pitchFamily="34" charset="0"/>
                          <a:ea typeface="Times New Roman"/>
                          <a:cs typeface="Arial" panose="020B0604020202020204" pitchFamily="34" charset="0"/>
                        </a:rPr>
                        <a:t> ngày thứ 3,</a:t>
                      </a:r>
                      <a:r>
                        <a:rPr lang="en-US" sz="1800" dirty="0" smtClean="0">
                          <a:solidFill>
                            <a:srgbClr val="000099"/>
                          </a:solidFill>
                          <a:effectLst/>
                          <a:latin typeface="Arial" panose="020B0604020202020204" pitchFamily="34" charset="0"/>
                          <a:ea typeface="Times New Roman"/>
                          <a:cs typeface="Arial" panose="020B0604020202020204" pitchFamily="34" charset="0"/>
                        </a:rPr>
                        <a:t> </a:t>
                      </a:r>
                      <a:r>
                        <a:rPr lang="en-US" sz="1800" dirty="0" err="1" smtClean="0">
                          <a:solidFill>
                            <a:srgbClr val="000099"/>
                          </a:solidFill>
                          <a:effectLst/>
                          <a:latin typeface="Arial" panose="020B0604020202020204" pitchFamily="34" charset="0"/>
                          <a:ea typeface="Times New Roman"/>
                          <a:cs typeface="Arial" panose="020B0604020202020204" pitchFamily="34" charset="0"/>
                        </a:rPr>
                        <a:t>vết</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mổ</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dài</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13 cm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tại</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đường</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trắng</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giữa</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vi-VN" sz="1800" dirty="0" smtClean="0">
                          <a:solidFill>
                            <a:srgbClr val="000099"/>
                          </a:solidFill>
                          <a:effectLst/>
                          <a:latin typeface="Arial" panose="020B0604020202020204" pitchFamily="34" charset="0"/>
                          <a:ea typeface="Times New Roman"/>
                          <a:cs typeface="Arial" panose="020B0604020202020204" pitchFamily="34" charset="0"/>
                        </a:rPr>
                        <a:t>vết mổ</a:t>
                      </a:r>
                      <a:r>
                        <a:rPr lang="en-US" sz="1800" dirty="0" smtClean="0">
                          <a:solidFill>
                            <a:srgbClr val="000099"/>
                          </a:solidFill>
                          <a:effectLst/>
                          <a:latin typeface="Arial" panose="020B0604020202020204" pitchFamily="34" charset="0"/>
                          <a:ea typeface="Times New Roman"/>
                          <a:cs typeface="Arial" panose="020B0604020202020204" pitchFamily="34" charset="0"/>
                        </a:rPr>
                        <a:t> </a:t>
                      </a:r>
                      <a:r>
                        <a:rPr lang="vi-VN" sz="1800" dirty="0" smtClean="0">
                          <a:solidFill>
                            <a:srgbClr val="000099"/>
                          </a:solidFill>
                          <a:effectLst/>
                          <a:latin typeface="Arial" panose="020B0604020202020204" pitchFamily="34" charset="0"/>
                          <a:ea typeface="Times New Roman"/>
                          <a:cs typeface="Arial" panose="020B0604020202020204" pitchFamily="34" charset="0"/>
                        </a:rPr>
                        <a:t>còn đau</a:t>
                      </a:r>
                      <a:r>
                        <a:rPr lang="en-US" sz="1800" dirty="0" smtClean="0">
                          <a:solidFill>
                            <a:srgbClr val="000099"/>
                          </a:solidFill>
                          <a:effectLst/>
                          <a:latin typeface="Arial" panose="020B0604020202020204" pitchFamily="34" charset="0"/>
                          <a:ea typeface="Times New Roman"/>
                          <a:cs typeface="Arial" panose="020B0604020202020204" pitchFamily="34" charset="0"/>
                        </a:rPr>
                        <a:t>,</a:t>
                      </a:r>
                      <a:r>
                        <a:rPr lang="vi-VN" sz="1800" dirty="0" smtClean="0">
                          <a:solidFill>
                            <a:srgbClr val="000099"/>
                          </a:solidFill>
                          <a:effectLst/>
                          <a:latin typeface="Arial" panose="020B0604020202020204" pitchFamily="34" charset="0"/>
                          <a:ea typeface="Times New Roman"/>
                          <a:cs typeface="Arial" panose="020B0604020202020204" pitchFamily="34" charset="0"/>
                        </a:rPr>
                        <a:t> </a:t>
                      </a:r>
                      <a:r>
                        <a:rPr lang="en-US" sz="1800" dirty="0" err="1" smtClean="0">
                          <a:solidFill>
                            <a:srgbClr val="000099"/>
                          </a:solidFill>
                          <a:effectLst/>
                          <a:latin typeface="Arial" panose="020B0604020202020204" pitchFamily="34" charset="0"/>
                          <a:ea typeface="Times New Roman"/>
                          <a:cs typeface="Arial" panose="020B0604020202020204" pitchFamily="34" charset="0"/>
                        </a:rPr>
                        <a:t>băng</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vết</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mổ</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và</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chân</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DL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không</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thấm</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aseline="0" dirty="0" err="1" smtClean="0">
                          <a:solidFill>
                            <a:srgbClr val="000099"/>
                          </a:solidFill>
                          <a:effectLst/>
                          <a:latin typeface="Arial" panose="020B0604020202020204" pitchFamily="34" charset="0"/>
                          <a:ea typeface="Times New Roman"/>
                          <a:cs typeface="Arial" panose="020B0604020202020204" pitchFamily="34" charset="0"/>
                        </a:rPr>
                        <a:t>dịch</a:t>
                      </a:r>
                      <a:r>
                        <a:rPr lang="en-US" sz="1800" baseline="0" dirty="0" smtClean="0">
                          <a:solidFill>
                            <a:srgbClr val="000099"/>
                          </a:solidFill>
                          <a:effectLst/>
                          <a:latin typeface="Arial" panose="020B0604020202020204" pitchFamily="34" charset="0"/>
                          <a:ea typeface="Times New Roman"/>
                          <a:cs typeface="Arial" panose="020B0604020202020204" pitchFamily="34" charset="0"/>
                        </a:rPr>
                        <a:t>.</a:t>
                      </a:r>
                      <a:endParaRPr lang="vi-VN" sz="1800" dirty="0" smtClean="0">
                        <a:solidFill>
                          <a:srgbClr val="000099"/>
                        </a:solidFill>
                        <a:effectLst/>
                        <a:latin typeface="Arial" panose="020B0604020202020204" pitchFamily="34" charset="0"/>
                        <a:ea typeface="Times New Roman"/>
                        <a:cs typeface="Arial" panose="020B0604020202020204" pitchFamily="34" charset="0"/>
                      </a:endParaRPr>
                    </a:p>
                    <a:p>
                      <a:pPr algn="just">
                        <a:spcAft>
                          <a:spcPts val="0"/>
                        </a:spcAft>
                      </a:pPr>
                      <a:endParaRPr lang="en-US" sz="1800" dirty="0">
                        <a:solidFill>
                          <a:srgbClr val="000099"/>
                        </a:solidFill>
                        <a:effectLst/>
                        <a:latin typeface="Arial" pitchFamily="34" charset="0"/>
                        <a:ea typeface="Times New Roman"/>
                        <a:cs typeface="Arial" pitchFamily="34" charset="0"/>
                      </a:endParaRPr>
                    </a:p>
                  </a:txBody>
                  <a:tcPr marL="68580" marR="68580" marT="0" marB="0"/>
                </a:tc>
                <a:tc>
                  <a:txBody>
                    <a:bodyPr/>
                    <a:lstStyle/>
                    <a:p>
                      <a:pPr algn="just">
                        <a:spcAft>
                          <a:spcPts val="0"/>
                        </a:spcAft>
                      </a:pPr>
                      <a:r>
                        <a:rPr lang="vi-VN" sz="1800" b="0" dirty="0" smtClean="0">
                          <a:solidFill>
                            <a:srgbClr val="000099"/>
                          </a:solidFill>
                          <a:effectLst/>
                          <a:latin typeface="Arial" panose="020B0604020202020204" pitchFamily="34" charset="0"/>
                          <a:ea typeface="Times New Roman"/>
                          <a:cs typeface="Arial" panose="020B0604020202020204" pitchFamily="34" charset="0"/>
                        </a:rPr>
                        <a:t>Thực hiện y lệnh </a:t>
                      </a:r>
                      <a:r>
                        <a:rPr lang="en-US" sz="1800" b="0" dirty="0" smtClean="0">
                          <a:solidFill>
                            <a:srgbClr val="000099"/>
                          </a:solidFill>
                          <a:effectLst/>
                          <a:latin typeface="Arial" panose="020B0604020202020204" pitchFamily="34" charset="0"/>
                          <a:ea typeface="Times New Roman"/>
                          <a:cs typeface="Arial" panose="020B0604020202020204" pitchFamily="34" charset="0"/>
                        </a:rPr>
                        <a:t>TB </a:t>
                      </a:r>
                      <a:r>
                        <a:rPr lang="en-US" sz="1800" b="0" dirty="0" err="1" smtClean="0">
                          <a:solidFill>
                            <a:srgbClr val="000099"/>
                          </a:solidFill>
                          <a:effectLst/>
                          <a:latin typeface="Arial" panose="020B0604020202020204" pitchFamily="34" charset="0"/>
                          <a:ea typeface="Times New Roman"/>
                          <a:cs typeface="Arial" panose="020B0604020202020204" pitchFamily="34" charset="0"/>
                        </a:rPr>
                        <a:t>vết</a:t>
                      </a:r>
                      <a:r>
                        <a:rPr lang="en-US" sz="1800" b="0" baseline="0" dirty="0" smtClean="0">
                          <a:solidFill>
                            <a:srgbClr val="000099"/>
                          </a:solidFill>
                          <a:effectLst/>
                          <a:latin typeface="Arial" panose="020B0604020202020204" pitchFamily="34" charset="0"/>
                          <a:ea typeface="Times New Roman"/>
                          <a:cs typeface="Arial" panose="020B0604020202020204" pitchFamily="34" charset="0"/>
                        </a:rPr>
                        <a:t> </a:t>
                      </a:r>
                      <a:r>
                        <a:rPr lang="en-US" sz="1800" b="0" baseline="0" dirty="0" err="1" smtClean="0">
                          <a:solidFill>
                            <a:srgbClr val="000099"/>
                          </a:solidFill>
                          <a:effectLst/>
                          <a:latin typeface="Arial" panose="020B0604020202020204" pitchFamily="34" charset="0"/>
                          <a:ea typeface="Times New Roman"/>
                          <a:cs typeface="Arial" panose="020B0604020202020204" pitchFamily="34" charset="0"/>
                        </a:rPr>
                        <a:t>mổ</a:t>
                      </a:r>
                      <a:r>
                        <a:rPr lang="en-US" sz="1800" b="0" dirty="0" smtClean="0">
                          <a:solidFill>
                            <a:srgbClr val="000099"/>
                          </a:solidFill>
                          <a:effectLst/>
                          <a:latin typeface="Arial" panose="020B0604020202020204" pitchFamily="34" charset="0"/>
                          <a:ea typeface="Times New Roman"/>
                          <a:cs typeface="Arial" panose="020B0604020202020204" pitchFamily="34" charset="0"/>
                        </a:rPr>
                        <a:t> </a:t>
                      </a:r>
                      <a:r>
                        <a:rPr lang="vi-VN" sz="1800" b="0" dirty="0" smtClean="0">
                          <a:solidFill>
                            <a:srgbClr val="000099"/>
                          </a:solidFill>
                          <a:effectLst/>
                          <a:latin typeface="Arial" panose="020B0604020202020204" pitchFamily="34" charset="0"/>
                          <a:ea typeface="Times New Roman"/>
                          <a:cs typeface="Arial" panose="020B0604020202020204" pitchFamily="34" charset="0"/>
                        </a:rPr>
                        <a:t>và ống dẫn lưu. </a:t>
                      </a:r>
                    </a:p>
                    <a:p>
                      <a:pPr algn="just">
                        <a:spcAft>
                          <a:spcPts val="0"/>
                        </a:spcAft>
                      </a:pPr>
                      <a:r>
                        <a:rPr lang="vi-VN" sz="1800" b="0" dirty="0" smtClean="0">
                          <a:solidFill>
                            <a:srgbClr val="000099"/>
                          </a:solidFill>
                          <a:effectLst/>
                          <a:latin typeface="Arial" panose="020B0604020202020204" pitchFamily="34" charset="0"/>
                          <a:ea typeface="Times New Roman"/>
                          <a:cs typeface="Arial" panose="020B0604020202020204" pitchFamily="34" charset="0"/>
                        </a:rPr>
                        <a:t>Vết thương khô, sạch, chân chỉ khô, không có dấu hiệu nhiễm khuẩn.</a:t>
                      </a:r>
                    </a:p>
                    <a:p>
                      <a:pPr algn="just">
                        <a:spcAft>
                          <a:spcPts val="0"/>
                        </a:spcAft>
                      </a:pPr>
                      <a:r>
                        <a:rPr lang="vi-VN" sz="1800" b="0" dirty="0" smtClean="0">
                          <a:solidFill>
                            <a:srgbClr val="000099"/>
                          </a:solidFill>
                          <a:effectLst/>
                          <a:latin typeface="Arial" panose="020B0604020202020204" pitchFamily="34" charset="0"/>
                          <a:ea typeface="Times New Roman"/>
                          <a:cs typeface="Arial" panose="020B0604020202020204" pitchFamily="34" charset="0"/>
                        </a:rPr>
                        <a:t>Chân dẫn lưu khô, không thấm dịch, không tắc, số lượng 60ml/24h, màu đỏ thẫm.</a:t>
                      </a:r>
                    </a:p>
                    <a:p>
                      <a:pPr algn="just">
                        <a:spcAft>
                          <a:spcPts val="0"/>
                        </a:spcAft>
                      </a:pPr>
                      <a:r>
                        <a:rPr lang="vi-VN" sz="1800" b="0" dirty="0" smtClean="0">
                          <a:solidFill>
                            <a:srgbClr val="000099"/>
                          </a:solidFill>
                          <a:effectLst/>
                          <a:latin typeface="Arial" panose="020B0604020202020204" pitchFamily="34" charset="0"/>
                          <a:ea typeface="Times New Roman"/>
                          <a:cs typeface="Arial" panose="020B0604020202020204" pitchFamily="34" charset="0"/>
                        </a:rPr>
                        <a:t>Trong và sau khi thực hiện không xảy ra tai biến gì.</a:t>
                      </a:r>
                    </a:p>
                  </a:txBody>
                  <a:tcPr marL="68580" marR="68580" marT="0" marB="0"/>
                </a:tc>
                <a:tc>
                  <a:txBody>
                    <a:bodyPr/>
                    <a:lstStyle/>
                    <a:p>
                      <a:pPr algn="ctr">
                        <a:spcAft>
                          <a:spcPts val="0"/>
                        </a:spcAft>
                      </a:pPr>
                      <a:endParaRPr lang="en-US" sz="1800" dirty="0" smtClean="0">
                        <a:solidFill>
                          <a:srgbClr val="000099"/>
                        </a:solidFill>
                        <a:effectLst/>
                        <a:latin typeface="Arial" pitchFamily="34" charset="0"/>
                        <a:cs typeface="Arial" pitchFamily="34" charset="0"/>
                      </a:endParaRPr>
                    </a:p>
                    <a:p>
                      <a:pPr algn="ctr">
                        <a:spcAft>
                          <a:spcPts val="0"/>
                        </a:spcAft>
                      </a:pPr>
                      <a:r>
                        <a:rPr lang="en-US" sz="1800" dirty="0" smtClean="0">
                          <a:solidFill>
                            <a:srgbClr val="000099"/>
                          </a:solidFill>
                          <a:effectLst/>
                          <a:latin typeface="Arial" pitchFamily="34" charset="0"/>
                          <a:cs typeface="Arial" pitchFamily="34" charset="0"/>
                        </a:rPr>
                        <a:t>Đ</a:t>
                      </a:r>
                      <a:r>
                        <a:rPr lang="en-US" sz="1800" baseline="0" dirty="0" smtClean="0">
                          <a:solidFill>
                            <a:srgbClr val="000099"/>
                          </a:solidFill>
                          <a:effectLst/>
                          <a:latin typeface="Arial" pitchFamily="34" charset="0"/>
                          <a:cs typeface="Arial" pitchFamily="34" charset="0"/>
                        </a:rPr>
                        <a:t>D </a:t>
                      </a:r>
                      <a:r>
                        <a:rPr lang="en-US" sz="1800" dirty="0" err="1" smtClean="0">
                          <a:solidFill>
                            <a:srgbClr val="000099"/>
                          </a:solidFill>
                          <a:effectLst/>
                          <a:latin typeface="Arial" pitchFamily="34" charset="0"/>
                          <a:cs typeface="Arial" pitchFamily="34" charset="0"/>
                        </a:rPr>
                        <a:t>Thắm</a:t>
                      </a:r>
                      <a:endParaRPr lang="en-US" sz="1800" dirty="0" smtClean="0">
                        <a:solidFill>
                          <a:srgbClr val="000099"/>
                        </a:solidFill>
                        <a:effectLst/>
                        <a:latin typeface="Arial" pitchFamily="34" charset="0"/>
                        <a:cs typeface="Arial"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0" y="884725"/>
            <a:ext cx="9144000" cy="90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algn="just">
              <a:lnSpc>
                <a:spcPct val="120000"/>
              </a:lnSpc>
              <a:spcBef>
                <a:spcPts val="0"/>
              </a:spcBef>
            </a:pPr>
            <a:r>
              <a:rPr lang="en-US" sz="1600" b="1" dirty="0" err="1">
                <a:solidFill>
                  <a:srgbClr val="0000FF"/>
                </a:solidFill>
                <a:latin typeface="Arial" panose="020B0604020202020204" pitchFamily="34" charset="0"/>
                <a:cs typeface="Arial" panose="020B0604020202020204" pitchFamily="34" charset="0"/>
              </a:rPr>
              <a:t>Người</a:t>
            </a:r>
            <a:r>
              <a:rPr lang="en-US" sz="1600" b="1" dirty="0">
                <a:solidFill>
                  <a:srgbClr val="0000FF"/>
                </a:solidFill>
                <a:latin typeface="Arial" panose="020B0604020202020204" pitchFamily="34" charset="0"/>
                <a:cs typeface="Arial" panose="020B0604020202020204" pitchFamily="34" charset="0"/>
              </a:rPr>
              <a:t> </a:t>
            </a:r>
            <a:r>
              <a:rPr lang="en-US" sz="1600" b="1" dirty="0" err="1">
                <a:solidFill>
                  <a:srgbClr val="0000FF"/>
                </a:solidFill>
                <a:latin typeface="Arial" panose="020B0604020202020204" pitchFamily="34" charset="0"/>
                <a:cs typeface="Arial" panose="020B0604020202020204" pitchFamily="34" charset="0"/>
              </a:rPr>
              <a:t>bệnh</a:t>
            </a:r>
            <a:r>
              <a:rPr lang="en-US" sz="1600" b="1" dirty="0">
                <a:solidFill>
                  <a:srgbClr val="0000FF"/>
                </a:solidFill>
                <a:latin typeface="Arial" panose="020B0604020202020204" pitchFamily="34" charset="0"/>
                <a:cs typeface="Arial" panose="020B0604020202020204" pitchFamily="34" charset="0"/>
              </a:rPr>
              <a:t>:</a:t>
            </a:r>
            <a:r>
              <a:rPr lang="vi-VN" sz="1600" b="1" dirty="0">
                <a:solidFill>
                  <a:srgbClr val="0000FF"/>
                </a:solidFill>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VŨ VĂN PH                              </a:t>
            </a:r>
            <a:r>
              <a:rPr lang="vi-VN" sz="1600" b="1" dirty="0">
                <a:solidFill>
                  <a:srgbClr val="FF0000"/>
                </a:solidFill>
                <a:cs typeface="Arial" panose="020B0604020202020204" pitchFamily="34" charset="0"/>
              </a:rPr>
              <a:t> </a:t>
            </a:r>
            <a:r>
              <a:rPr lang="vi-VN" sz="1600" b="1" dirty="0">
                <a:solidFill>
                  <a:srgbClr val="0000FF"/>
                </a:solidFill>
                <a:cs typeface="Arial" panose="020B0604020202020204" pitchFamily="34" charset="0"/>
              </a:rPr>
              <a:t>Sinh </a:t>
            </a:r>
            <a:r>
              <a:rPr lang="vi-VN" sz="1600" b="1" dirty="0" smtClean="0">
                <a:solidFill>
                  <a:srgbClr val="0000FF"/>
                </a:solidFill>
                <a:cs typeface="Arial" panose="020B0604020202020204" pitchFamily="34" charset="0"/>
              </a:rPr>
              <a:t>năm</a:t>
            </a:r>
            <a:r>
              <a:rPr lang="en-US" sz="1600" b="1" dirty="0" smtClean="0">
                <a:solidFill>
                  <a:srgbClr val="0000FF"/>
                </a:solidFill>
                <a:cs typeface="Arial" panose="020B0604020202020204" pitchFamily="34" charset="0"/>
              </a:rPr>
              <a:t>:</a:t>
            </a:r>
            <a:r>
              <a:rPr lang="vi-VN" sz="1600" b="1" dirty="0" smtClean="0">
                <a:solidFill>
                  <a:srgbClr val="0000FF"/>
                </a:solidFill>
                <a:cs typeface="Arial" panose="020B0604020202020204" pitchFamily="34" charset="0"/>
              </a:rPr>
              <a:t> </a:t>
            </a:r>
            <a:r>
              <a:rPr lang="vi-VN" sz="1600" b="1" dirty="0">
                <a:solidFill>
                  <a:srgbClr val="FF0000"/>
                </a:solidFill>
                <a:cs typeface="Arial" panose="020B0604020202020204" pitchFamily="34" charset="0"/>
              </a:rPr>
              <a:t>19</a:t>
            </a:r>
            <a:r>
              <a:rPr lang="en-US" sz="1600" b="1" dirty="0">
                <a:solidFill>
                  <a:srgbClr val="FF0000"/>
                </a:solidFill>
                <a:latin typeface="Arial" panose="020B0604020202020204" pitchFamily="34" charset="0"/>
                <a:cs typeface="Arial" panose="020B0604020202020204" pitchFamily="34" charset="0"/>
              </a:rPr>
              <a:t>7</a:t>
            </a:r>
            <a:r>
              <a:rPr lang="vi-VN" sz="1600" b="1" dirty="0">
                <a:solidFill>
                  <a:srgbClr val="FF0000"/>
                </a:solidFill>
                <a:cs typeface="Arial" panose="020B0604020202020204" pitchFamily="34" charset="0"/>
              </a:rPr>
              <a:t>4; </a:t>
            </a:r>
            <a:endParaRPr lang="en-US" sz="1600" b="1" dirty="0">
              <a:solidFill>
                <a:srgbClr val="FF0000"/>
              </a:solidFill>
              <a:latin typeface="Arial" panose="020B0604020202020204" pitchFamily="34" charset="0"/>
              <a:cs typeface="Arial" panose="020B0604020202020204" pitchFamily="34" charset="0"/>
            </a:endParaRPr>
          </a:p>
          <a:p>
            <a:pPr algn="just">
              <a:lnSpc>
                <a:spcPct val="120000"/>
              </a:lnSpc>
              <a:spcBef>
                <a:spcPts val="0"/>
              </a:spcBef>
            </a:pPr>
            <a:r>
              <a:rPr lang="vi-VN" sz="1600" b="1" dirty="0">
                <a:solidFill>
                  <a:srgbClr val="0000FF"/>
                </a:solidFill>
                <a:cs typeface="Arial" panose="020B0604020202020204" pitchFamily="34" charset="0"/>
              </a:rPr>
              <a:t>Giường số </a:t>
            </a:r>
            <a:r>
              <a:rPr lang="en-US" sz="1600" b="1" dirty="0">
                <a:solidFill>
                  <a:srgbClr val="FF0000"/>
                </a:solidFill>
                <a:latin typeface="Arial" panose="020B0604020202020204" pitchFamily="34" charset="0"/>
                <a:cs typeface="Arial" panose="020B0604020202020204" pitchFamily="34" charset="0"/>
              </a:rPr>
              <a:t>14;           </a:t>
            </a:r>
            <a:r>
              <a:rPr lang="en-US" sz="1600" b="1" dirty="0">
                <a:solidFill>
                  <a:srgbClr val="0000FF"/>
                </a:solidFill>
                <a:latin typeface="Arial" panose="020B0604020202020204" pitchFamily="34" charset="0"/>
                <a:cs typeface="Arial" panose="020B0604020202020204" pitchFamily="34" charset="0"/>
              </a:rPr>
              <a:t>P</a:t>
            </a:r>
            <a:r>
              <a:rPr lang="vi-VN" sz="1600" b="1" dirty="0">
                <a:solidFill>
                  <a:srgbClr val="0000FF"/>
                </a:solidFill>
                <a:cs typeface="Arial" panose="020B0604020202020204" pitchFamily="34" charset="0"/>
              </a:rPr>
              <a:t>hòng</a:t>
            </a:r>
            <a:r>
              <a:rPr lang="en-US" sz="1600" b="1" dirty="0">
                <a:solidFill>
                  <a:srgbClr val="0000FF"/>
                </a:solidFill>
                <a:latin typeface="Arial" panose="020B0604020202020204" pitchFamily="34" charset="0"/>
                <a:cs typeface="Arial" panose="020B0604020202020204" pitchFamily="34" charset="0"/>
              </a:rPr>
              <a:t>:</a:t>
            </a:r>
            <a:r>
              <a:rPr lang="vi-VN" sz="1600" b="1" dirty="0">
                <a:solidFill>
                  <a:srgbClr val="0000FF"/>
                </a:solidFill>
                <a:cs typeface="Arial" panose="020B0604020202020204" pitchFamily="34" charset="0"/>
              </a:rPr>
              <a:t> </a:t>
            </a:r>
            <a:r>
              <a:rPr lang="vi-VN" sz="1600" b="1" dirty="0">
                <a:solidFill>
                  <a:srgbClr val="FF0000"/>
                </a:solidFill>
                <a:cs typeface="Arial" panose="020B0604020202020204" pitchFamily="34" charset="0"/>
              </a:rPr>
              <a:t>3</a:t>
            </a:r>
            <a:r>
              <a:rPr lang="en-US" sz="1600" b="1" dirty="0">
                <a:solidFill>
                  <a:srgbClr val="FF0000"/>
                </a:solidFill>
                <a:latin typeface="Arial" panose="020B0604020202020204" pitchFamily="34" charset="0"/>
                <a:cs typeface="Arial" panose="020B0604020202020204" pitchFamily="34" charset="0"/>
              </a:rPr>
              <a:t>21; </a:t>
            </a:r>
            <a:r>
              <a:rPr lang="vi-VN" sz="1600" b="1" dirty="0">
                <a:solidFill>
                  <a:srgbClr val="FF0000"/>
                </a:solidFill>
                <a:cs typeface="Arial" panose="020B0604020202020204" pitchFamily="34" charset="0"/>
              </a:rPr>
              <a:t> </a:t>
            </a:r>
            <a:r>
              <a:rPr lang="vi-VN" sz="1600" b="1" dirty="0">
                <a:solidFill>
                  <a:srgbClr val="0000FF"/>
                </a:solidFill>
                <a:cs typeface="Arial" panose="020B0604020202020204" pitchFamily="34" charset="0"/>
              </a:rPr>
              <a:t>Khoa</a:t>
            </a:r>
            <a:r>
              <a:rPr lang="en-US" sz="1600" b="1" dirty="0">
                <a:solidFill>
                  <a:srgbClr val="0000FF"/>
                </a:solidFill>
                <a:latin typeface="Arial" panose="020B0604020202020204" pitchFamily="34" charset="0"/>
                <a:cs typeface="Arial" panose="020B0604020202020204" pitchFamily="34" charset="0"/>
              </a:rPr>
              <a:t>:</a:t>
            </a:r>
            <a:r>
              <a:rPr lang="vi-VN" sz="1600" b="1" dirty="0">
                <a:solidFill>
                  <a:srgbClr val="0000FF"/>
                </a:solidFill>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N</a:t>
            </a:r>
            <a:r>
              <a:rPr lang="vi-VN" sz="1600" b="1" dirty="0">
                <a:solidFill>
                  <a:srgbClr val="FF0000"/>
                </a:solidFill>
                <a:cs typeface="Arial" panose="020B0604020202020204" pitchFamily="34" charset="0"/>
              </a:rPr>
              <a:t>goại </a:t>
            </a:r>
            <a:r>
              <a:rPr lang="en-US" sz="1600" b="1" dirty="0" err="1">
                <a:solidFill>
                  <a:srgbClr val="FF0000"/>
                </a:solidFill>
                <a:latin typeface="Arial" panose="020B0604020202020204" pitchFamily="34" charset="0"/>
                <a:cs typeface="Arial" panose="020B0604020202020204" pitchFamily="34" charset="0"/>
              </a:rPr>
              <a:t>tiêu</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hóa</a:t>
            </a:r>
            <a:r>
              <a:rPr lang="vi-VN" sz="1600" b="1" dirty="0">
                <a:solidFill>
                  <a:srgbClr val="FF0000"/>
                </a:solidFill>
                <a:cs typeface="Arial" panose="020B0604020202020204" pitchFamily="34" charset="0"/>
              </a:rPr>
              <a:t>. </a:t>
            </a:r>
            <a:endParaRPr lang="en-US" sz="1600" b="1" dirty="0">
              <a:solidFill>
                <a:srgbClr val="FF0000"/>
              </a:solidFill>
              <a:latin typeface="Arial" panose="020B0604020202020204" pitchFamily="34" charset="0"/>
              <a:cs typeface="Arial" panose="020B0604020202020204" pitchFamily="34" charset="0"/>
            </a:endParaRPr>
          </a:p>
          <a:p>
            <a:pPr algn="just">
              <a:lnSpc>
                <a:spcPct val="120000"/>
              </a:lnSpc>
              <a:spcBef>
                <a:spcPts val="0"/>
              </a:spcBef>
            </a:pPr>
            <a:r>
              <a:rPr lang="vi-VN" sz="1600" b="1" dirty="0">
                <a:solidFill>
                  <a:srgbClr val="0000FF"/>
                </a:solidFill>
                <a:cs typeface="Arial" panose="020B0604020202020204" pitchFamily="34" charset="0"/>
              </a:rPr>
              <a:t>Chẩn đoán: </a:t>
            </a:r>
            <a:r>
              <a:rPr lang="en-US" sz="1600" b="1" dirty="0" err="1">
                <a:solidFill>
                  <a:srgbClr val="FF0000"/>
                </a:solidFill>
                <a:latin typeface="Arial" panose="020B0604020202020204" pitchFamily="34" charset="0"/>
                <a:cs typeface="Arial" panose="020B0604020202020204" pitchFamily="34" charset="0"/>
              </a:rPr>
              <a:t>Sau</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mổ</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cắt</a:t>
            </a:r>
            <a:r>
              <a:rPr lang="en-US" sz="1600" b="1" dirty="0">
                <a:solidFill>
                  <a:srgbClr val="FF0000"/>
                </a:solidFill>
                <a:latin typeface="Arial" panose="020B0604020202020204" pitchFamily="34" charset="0"/>
                <a:cs typeface="Arial" panose="020B0604020202020204" pitchFamily="34" charset="0"/>
              </a:rPr>
              <a:t> 2/3 </a:t>
            </a:r>
            <a:r>
              <a:rPr lang="en-US" sz="1600" b="1" dirty="0" err="1">
                <a:solidFill>
                  <a:srgbClr val="FF0000"/>
                </a:solidFill>
                <a:latin typeface="Arial" panose="020B0604020202020204" pitchFamily="34" charset="0"/>
                <a:cs typeface="Arial" panose="020B0604020202020204" pitchFamily="34" charset="0"/>
              </a:rPr>
              <a:t>dạ</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dày</a:t>
            </a:r>
            <a:r>
              <a:rPr lang="en-US" sz="1600" b="1" dirty="0">
                <a:solidFill>
                  <a:srgbClr val="FF0000"/>
                </a:solidFill>
                <a:latin typeface="Arial" panose="020B0604020202020204" pitchFamily="34" charset="0"/>
                <a:cs typeface="Arial" panose="020B0604020202020204" pitchFamily="34" charset="0"/>
              </a:rPr>
              <a:t>/ U </a:t>
            </a:r>
            <a:r>
              <a:rPr lang="en-US" sz="1600" b="1" dirty="0" err="1">
                <a:solidFill>
                  <a:srgbClr val="FF0000"/>
                </a:solidFill>
                <a:latin typeface="Arial" panose="020B0604020202020204" pitchFamily="34" charset="0"/>
                <a:cs typeface="Arial" panose="020B0604020202020204" pitchFamily="34" charset="0"/>
              </a:rPr>
              <a:t>dạ</a:t>
            </a:r>
            <a:r>
              <a:rPr lang="en-US" sz="1600" b="1" dirty="0">
                <a:solidFill>
                  <a:srgbClr val="FF0000"/>
                </a:solidFill>
                <a:latin typeface="Arial" panose="020B0604020202020204" pitchFamily="34" charset="0"/>
                <a:cs typeface="Arial" panose="020B0604020202020204" pitchFamily="34" charset="0"/>
              </a:rPr>
              <a:t> </a:t>
            </a:r>
            <a:r>
              <a:rPr lang="en-US" sz="1600" b="1" dirty="0" err="1">
                <a:solidFill>
                  <a:srgbClr val="FF0000"/>
                </a:solidFill>
                <a:latin typeface="Arial" panose="020B0604020202020204" pitchFamily="34" charset="0"/>
                <a:cs typeface="Arial" panose="020B0604020202020204" pitchFamily="34" charset="0"/>
              </a:rPr>
              <a:t>dày</a:t>
            </a:r>
            <a:r>
              <a:rPr lang="en-US" sz="1600" b="1" dirty="0">
                <a:solidFill>
                  <a:srgbClr val="FF000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4EAF65A9-22AB-466A-842E-C5BF9E56D958}" type="slidenum">
              <a:rPr lang="en-US" smtClean="0"/>
              <a:pPr/>
              <a:t>24</a:t>
            </a:fld>
            <a:endParaRPr lang="en-US"/>
          </a:p>
        </p:txBody>
      </p:sp>
    </p:spTree>
    <p:extLst>
      <p:ext uri="{BB962C8B-B14F-4D97-AF65-F5344CB8AC3E}">
        <p14:creationId xmlns:p14="http://schemas.microsoft.com/office/powerpoint/2010/main" val="87262444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600" b="1" dirty="0" smtClean="0">
                <a:solidFill>
                  <a:schemeClr val="bg1"/>
                </a:solidFill>
                <a:latin typeface="Tahoma" pitchFamily="34" charset="0"/>
                <a:ea typeface="Tahoma" pitchFamily="34" charset="0"/>
                <a:cs typeface="Tahoma" pitchFamily="34" charset="0"/>
              </a:rPr>
              <a:t>VIDEO</a:t>
            </a:r>
            <a:endParaRPr lang="en-US" sz="3600" b="1" dirty="0">
              <a:solidFill>
                <a:schemeClr val="bg1"/>
              </a:solidFill>
              <a:latin typeface="Arial" pitchFamily="34" charset="0"/>
              <a:ea typeface="Tahoma" pitchFamily="34" charset="0"/>
              <a:cs typeface="Arial" pitchFamily="34" charset="0"/>
            </a:endParaRPr>
          </a:p>
        </p:txBody>
      </p:sp>
      <p:pic>
        <p:nvPicPr>
          <p:cNvPr id="1026" name="Picture 2" descr="C:\Users\VN-Pro\Desktop\Quy chuan Logo Cao Dang y Bach Mai_nho.jpg"/>
          <p:cNvPicPr>
            <a:picLocks noChangeAspect="1" noChangeArrowheads="1"/>
          </p:cNvPicPr>
          <p:nvPr/>
        </p:nvPicPr>
        <p:blipFill>
          <a:blip r:embed="rId2" cstate="print"/>
          <a:srcRect/>
          <a:stretch>
            <a:fillRect/>
          </a:stretch>
        </p:blipFill>
        <p:spPr bwMode="auto">
          <a:xfrm>
            <a:off x="8382000" y="0"/>
            <a:ext cx="685800" cy="6686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3" cstate="print"/>
          <a:srcRect/>
          <a:stretch>
            <a:fillRect/>
          </a:stretch>
        </p:blipFill>
        <p:spPr bwMode="auto">
          <a:xfrm>
            <a:off x="76200" y="0"/>
            <a:ext cx="6905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ubtitle 2"/>
          <p:cNvSpPr>
            <a:spLocks noGrp="1"/>
          </p:cNvSpPr>
          <p:nvPr>
            <p:ph type="subTitle" idx="1"/>
          </p:nvPr>
        </p:nvSpPr>
        <p:spPr>
          <a:xfrm>
            <a:off x="0" y="1885950"/>
            <a:ext cx="8915400" cy="2038350"/>
          </a:xfrm>
        </p:spPr>
        <p:txBody>
          <a:bodyPr>
            <a:normAutofit/>
          </a:bodyPr>
          <a:lstStyle/>
          <a:p>
            <a:pPr>
              <a:lnSpc>
                <a:spcPct val="150000"/>
              </a:lnSpc>
              <a:spcBef>
                <a:spcPts val="0"/>
              </a:spcBef>
            </a:pPr>
            <a:r>
              <a:rPr lang="en-US" sz="4000" b="1" dirty="0" smtClean="0">
                <a:solidFill>
                  <a:srgbClr val="0000FF"/>
                </a:solidFill>
                <a:latin typeface="Arial" pitchFamily="34" charset="0"/>
                <a:cs typeface="Arial" pitchFamily="34" charset="0"/>
              </a:rPr>
              <a:t>KỸ THUẬT THAY BĂNG </a:t>
            </a:r>
          </a:p>
          <a:p>
            <a:pPr>
              <a:lnSpc>
                <a:spcPct val="150000"/>
              </a:lnSpc>
              <a:spcBef>
                <a:spcPts val="0"/>
              </a:spcBef>
            </a:pPr>
            <a:r>
              <a:rPr lang="en-US" sz="4000" b="1" dirty="0" smtClean="0">
                <a:solidFill>
                  <a:srgbClr val="0000FF"/>
                </a:solidFill>
                <a:latin typeface="Arial" pitchFamily="34" charset="0"/>
                <a:cs typeface="Arial" pitchFamily="34" charset="0"/>
              </a:rPr>
              <a:t>VẾT THƯƠNG CÓ ỐNG DẪN LƯU</a:t>
            </a:r>
          </a:p>
        </p:txBody>
      </p:sp>
      <p:sp>
        <p:nvSpPr>
          <p:cNvPr id="5" name="Slide Number Placeholder 4"/>
          <p:cNvSpPr>
            <a:spLocks noGrp="1"/>
          </p:cNvSpPr>
          <p:nvPr>
            <p:ph type="sldNum" sz="quarter" idx="12"/>
          </p:nvPr>
        </p:nvSpPr>
        <p:spPr/>
        <p:txBody>
          <a:bodyPr/>
          <a:lstStyle/>
          <a:p>
            <a:fld id="{4EAF65A9-22AB-466A-842E-C5BF9E56D958}" type="slidenum">
              <a:rPr lang="en-US" smtClean="0"/>
              <a:pPr/>
              <a:t>25</a:t>
            </a:fld>
            <a:endParaRPr lang="en-US"/>
          </a:p>
        </p:txBody>
      </p:sp>
    </p:spTree>
    <p:extLst>
      <p:ext uri="{BB962C8B-B14F-4D97-AF65-F5344CB8AC3E}">
        <p14:creationId xmlns:p14="http://schemas.microsoft.com/office/powerpoint/2010/main" val="1849186173"/>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a:t>
            </a:r>
            <a:r>
              <a:rPr lang="en-US" sz="3200" b="1" dirty="0" smtClean="0">
                <a:solidFill>
                  <a:schemeClr val="bg1"/>
                </a:solidFill>
                <a:latin typeface="Arial" pitchFamily="34" charset="0"/>
                <a:ea typeface="Tahoma" pitchFamily="34" charset="0"/>
                <a:cs typeface="Arial" pitchFamily="34" charset="0"/>
              </a:rPr>
              <a:t>8. TAI BIẾN, DỰ PHÒNG, XỬ TRÍ</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666750"/>
            <a:ext cx="9144000" cy="4476750"/>
          </a:xfrm>
        </p:spPr>
        <p:txBody>
          <a:bodyPr>
            <a:noAutofit/>
          </a:bodyPr>
          <a:lstStyle/>
          <a:p>
            <a:pPr algn="just">
              <a:spcBef>
                <a:spcPts val="0"/>
              </a:spcBef>
              <a:tabLst>
                <a:tab pos="228600" algn="l"/>
              </a:tabLst>
            </a:pPr>
            <a:endParaRPr lang="en-US" dirty="0">
              <a:solidFill>
                <a:srgbClr val="000099"/>
              </a:solidFill>
              <a:latin typeface="Arial" pitchFamily="34" charset="0"/>
              <a:cs typeface="Arial" pitchFamily="34" charset="0"/>
            </a:endParaRPr>
          </a:p>
          <a:p>
            <a:pPr algn="just">
              <a:spcBef>
                <a:spcPts val="0"/>
              </a:spcBef>
              <a:tabLst>
                <a:tab pos="228600" algn="l"/>
              </a:tabLst>
            </a:pPr>
            <a:endParaRPr lang="en-US" dirty="0">
              <a:solidFill>
                <a:srgbClr val="000099"/>
              </a:solidFill>
              <a:latin typeface="Arial" pitchFamily="34" charset="0"/>
              <a:cs typeface="Arial" pitchFamily="34" charset="0"/>
            </a:endParaRPr>
          </a:p>
          <a:p>
            <a:pPr>
              <a:spcBef>
                <a:spcPts val="0"/>
              </a:spcBef>
              <a:tabLst>
                <a:tab pos="228600" algn="l"/>
              </a:tabLst>
            </a:pPr>
            <a:r>
              <a:rPr lang="en-US" b="1" dirty="0" err="1" smtClean="0">
                <a:solidFill>
                  <a:srgbClr val="FF0000"/>
                </a:solidFill>
                <a:latin typeface="Arial" pitchFamily="34" charset="0"/>
                <a:cs typeface="Arial" pitchFamily="34" charset="0"/>
              </a:rPr>
              <a:t>Câu</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hỏi</a:t>
            </a:r>
            <a:r>
              <a:rPr lang="en-US" b="1" dirty="0" smtClean="0">
                <a:solidFill>
                  <a:srgbClr val="FF0000"/>
                </a:solidFill>
                <a:latin typeface="Arial" pitchFamily="34" charset="0"/>
                <a:cs typeface="Arial" pitchFamily="34" charset="0"/>
              </a:rPr>
              <a:t> 8: </a:t>
            </a:r>
            <a:endParaRPr lang="en-US" b="1" dirty="0">
              <a:solidFill>
                <a:srgbClr val="FF0000"/>
              </a:solidFill>
              <a:latin typeface="Arial" pitchFamily="34" charset="0"/>
              <a:cs typeface="Arial" pitchFamily="34" charset="0"/>
            </a:endParaRPr>
          </a:p>
          <a:p>
            <a:pPr>
              <a:lnSpc>
                <a:spcPct val="150000"/>
              </a:lnSpc>
              <a:spcBef>
                <a:spcPts val="0"/>
              </a:spcBef>
              <a:tabLst>
                <a:tab pos="228600" algn="l"/>
              </a:tabLst>
            </a:pPr>
            <a:r>
              <a:rPr lang="en-US" sz="3000" b="1" dirty="0" err="1" smtClean="0">
                <a:solidFill>
                  <a:srgbClr val="0000FF"/>
                </a:solidFill>
                <a:latin typeface="Arial" pitchFamily="34" charset="0"/>
                <a:cs typeface="Arial" pitchFamily="34" charset="0"/>
              </a:rPr>
              <a:t>Trình</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bày</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các</a:t>
            </a:r>
            <a:r>
              <a:rPr lang="en-US" sz="3000" b="1" dirty="0" smtClean="0">
                <a:solidFill>
                  <a:srgbClr val="0000FF"/>
                </a:solidFill>
                <a:latin typeface="Arial" pitchFamily="34" charset="0"/>
                <a:cs typeface="Arial" pitchFamily="34" charset="0"/>
              </a:rPr>
              <a:t> </a:t>
            </a:r>
            <a:r>
              <a:rPr lang="en-US" sz="3000" b="1" dirty="0" smtClean="0">
                <a:solidFill>
                  <a:srgbClr val="FF0000"/>
                </a:solidFill>
                <a:latin typeface="Arial" pitchFamily="34" charset="0"/>
                <a:cs typeface="Arial" pitchFamily="34" charset="0"/>
              </a:rPr>
              <a:t>tai </a:t>
            </a:r>
            <a:r>
              <a:rPr lang="en-US" sz="3000" b="1" dirty="0" err="1" smtClean="0">
                <a:solidFill>
                  <a:srgbClr val="FF0000"/>
                </a:solidFill>
                <a:latin typeface="Arial" pitchFamily="34" charset="0"/>
                <a:cs typeface="Arial" pitchFamily="34" charset="0"/>
              </a:rPr>
              <a:t>biến</a:t>
            </a:r>
            <a:r>
              <a:rPr lang="en-US" sz="3000" b="1" dirty="0" smtClean="0">
                <a:solidFill>
                  <a:srgbClr val="FF0000"/>
                </a:solidFill>
                <a:latin typeface="Arial" pitchFamily="34" charset="0"/>
                <a:cs typeface="Arial" pitchFamily="34" charset="0"/>
              </a:rPr>
              <a:t> </a:t>
            </a:r>
            <a:r>
              <a:rPr lang="en-US" sz="3000" b="1" dirty="0" err="1" smtClean="0">
                <a:solidFill>
                  <a:srgbClr val="FF0000"/>
                </a:solidFill>
                <a:latin typeface="Arial" pitchFamily="34" charset="0"/>
                <a:cs typeface="Arial" pitchFamily="34" charset="0"/>
              </a:rPr>
              <a:t>thay</a:t>
            </a:r>
            <a:r>
              <a:rPr lang="en-US" sz="3000" b="1" dirty="0" smtClean="0">
                <a:solidFill>
                  <a:srgbClr val="FF0000"/>
                </a:solidFill>
                <a:latin typeface="Arial" pitchFamily="34" charset="0"/>
                <a:cs typeface="Arial" pitchFamily="34" charset="0"/>
              </a:rPr>
              <a:t> </a:t>
            </a:r>
            <a:r>
              <a:rPr lang="en-US" sz="3000" b="1" dirty="0" err="1" smtClean="0">
                <a:solidFill>
                  <a:srgbClr val="FF0000"/>
                </a:solidFill>
                <a:latin typeface="Arial" pitchFamily="34" charset="0"/>
                <a:cs typeface="Arial" pitchFamily="34" charset="0"/>
              </a:rPr>
              <a:t>băng</a:t>
            </a:r>
            <a:r>
              <a:rPr lang="en-US" sz="3000" b="1" dirty="0" smtClean="0">
                <a:solidFill>
                  <a:srgbClr val="FF0000"/>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vết</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thương</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thay</a:t>
            </a:r>
            <a:r>
              <a:rPr lang="en-US" sz="3000" b="1" dirty="0" smtClean="0">
                <a:solidFill>
                  <a:srgbClr val="0000FF"/>
                </a:solidFill>
                <a:latin typeface="Arial" pitchFamily="34" charset="0"/>
                <a:cs typeface="Arial" pitchFamily="34" charset="0"/>
              </a:rPr>
              <a:t> bang </a:t>
            </a:r>
            <a:r>
              <a:rPr lang="en-US" sz="3000" b="1" dirty="0" err="1" smtClean="0">
                <a:solidFill>
                  <a:srgbClr val="0000FF"/>
                </a:solidFill>
                <a:latin typeface="Arial" pitchFamily="34" charset="0"/>
                <a:cs typeface="Arial" pitchFamily="34" charset="0"/>
              </a:rPr>
              <a:t>ống</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dẫn</a:t>
            </a:r>
            <a:r>
              <a:rPr lang="en-US" sz="3000" b="1" dirty="0" smtClean="0">
                <a:solidFill>
                  <a:srgbClr val="0000FF"/>
                </a:solidFill>
                <a:latin typeface="Arial" pitchFamily="34" charset="0"/>
                <a:cs typeface="Arial" pitchFamily="34" charset="0"/>
              </a:rPr>
              <a:t> </a:t>
            </a:r>
            <a:r>
              <a:rPr lang="en-US" sz="3000" b="1" dirty="0" err="1" smtClean="0">
                <a:solidFill>
                  <a:srgbClr val="0000FF"/>
                </a:solidFill>
                <a:latin typeface="Arial" pitchFamily="34" charset="0"/>
                <a:cs typeface="Arial" pitchFamily="34" charset="0"/>
              </a:rPr>
              <a:t>lưu</a:t>
            </a:r>
            <a:r>
              <a:rPr lang="en-US" sz="3000" b="1" dirty="0" smtClean="0">
                <a:solidFill>
                  <a:srgbClr val="0000FF"/>
                </a:solidFill>
                <a:latin typeface="Arial" pitchFamily="34" charset="0"/>
                <a:cs typeface="Arial" pitchFamily="34" charset="0"/>
              </a:rPr>
              <a:t>?</a:t>
            </a:r>
            <a:endParaRPr lang="vi-VN" sz="3000" dirty="0">
              <a:solidFill>
                <a:srgbClr val="0000FF"/>
              </a:solidFill>
              <a:latin typeface="Arial" pitchFamily="34" charset="0"/>
              <a:cs typeface="Arial" pitchFamily="34" charset="0"/>
            </a:endParaRPr>
          </a:p>
          <a:p>
            <a:pPr marL="285750" lvl="0" indent="-285750" algn="just">
              <a:spcBef>
                <a:spcPts val="0"/>
              </a:spcBef>
              <a:spcAft>
                <a:spcPts val="0"/>
              </a:spcAft>
              <a:tabLst>
                <a:tab pos="228600" algn="l"/>
              </a:tabLst>
            </a:pPr>
            <a:endParaRPr lang="en-US" dirty="0">
              <a:solidFill>
                <a:srgbClr val="000099"/>
              </a:solidFill>
              <a:latin typeface="Arial" pitchFamily="34" charset="0"/>
              <a:cs typeface="Arial"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26</a:t>
            </a:fld>
            <a:endParaRPr lang="en-US"/>
          </a:p>
        </p:txBody>
      </p:sp>
    </p:spTree>
    <p:extLst>
      <p:ext uri="{BB962C8B-B14F-4D97-AF65-F5344CB8AC3E}">
        <p14:creationId xmlns:p14="http://schemas.microsoft.com/office/powerpoint/2010/main" val="1823203534"/>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987"/>
            <a:ext cx="9144000" cy="67073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latin typeface="Arial" pitchFamily="34" charset="0"/>
                <a:ea typeface="Tahoma" pitchFamily="34" charset="0"/>
                <a:cs typeface="Arial" pitchFamily="34" charset="0"/>
              </a:rPr>
              <a:t> </a:t>
            </a:r>
            <a:r>
              <a:rPr lang="en-US" sz="3200" b="1" dirty="0" smtClean="0">
                <a:solidFill>
                  <a:schemeClr val="bg1"/>
                </a:solidFill>
                <a:latin typeface="Arial" pitchFamily="34" charset="0"/>
                <a:ea typeface="Tahoma" pitchFamily="34" charset="0"/>
                <a:cs typeface="Arial" pitchFamily="34" charset="0"/>
              </a:rPr>
              <a:t>8. </a:t>
            </a:r>
            <a:r>
              <a:rPr lang="en-US" sz="3200" b="1" dirty="0">
                <a:solidFill>
                  <a:schemeClr val="bg1"/>
                </a:solidFill>
                <a:latin typeface="Arial" pitchFamily="34" charset="0"/>
                <a:ea typeface="Tahoma" pitchFamily="34" charset="0"/>
                <a:cs typeface="Arial" pitchFamily="34" charset="0"/>
              </a:rPr>
              <a:t>TAI BIẾN, DỰ PHÒNG, XỬ TRÍ</a:t>
            </a:r>
            <a:endParaRPr lang="en-US" sz="3200" b="1" dirty="0">
              <a:solidFill>
                <a:schemeClr val="bg1"/>
              </a:solidFill>
              <a:latin typeface="Arial" charset="0"/>
              <a:cs typeface="Arial" charset="0"/>
            </a:endParaRPr>
          </a:p>
        </p:txBody>
      </p:sp>
      <p:graphicFrame>
        <p:nvGraphicFramePr>
          <p:cNvPr id="25645" name="Group 45"/>
          <p:cNvGraphicFramePr>
            <a:graphicFrameLocks noGrp="1"/>
          </p:cNvGraphicFramePr>
          <p:nvPr>
            <p:extLst>
              <p:ext uri="{D42A27DB-BD31-4B8C-83A1-F6EECF244321}">
                <p14:modId xmlns:p14="http://schemas.microsoft.com/office/powerpoint/2010/main" val="1535361278"/>
              </p:ext>
            </p:extLst>
          </p:nvPr>
        </p:nvGraphicFramePr>
        <p:xfrm>
          <a:off x="25400" y="666750"/>
          <a:ext cx="9067800" cy="4439117"/>
        </p:xfrm>
        <a:graphic>
          <a:graphicData uri="http://schemas.openxmlformats.org/drawingml/2006/table">
            <a:tbl>
              <a:tblPr/>
              <a:tblGrid>
                <a:gridCol w="2294263">
                  <a:extLst>
                    <a:ext uri="{9D8B030D-6E8A-4147-A177-3AD203B41FA5}">
                      <a16:colId xmlns:a16="http://schemas.microsoft.com/office/drawing/2014/main" val="20000"/>
                    </a:ext>
                  </a:extLst>
                </a:gridCol>
                <a:gridCol w="3620220">
                  <a:extLst>
                    <a:ext uri="{9D8B030D-6E8A-4147-A177-3AD203B41FA5}">
                      <a16:colId xmlns:a16="http://schemas.microsoft.com/office/drawing/2014/main" val="20002"/>
                    </a:ext>
                  </a:extLst>
                </a:gridCol>
                <a:gridCol w="3153317">
                  <a:extLst>
                    <a:ext uri="{9D8B030D-6E8A-4147-A177-3AD203B41FA5}">
                      <a16:colId xmlns:a16="http://schemas.microsoft.com/office/drawing/2014/main" val="20003"/>
                    </a:ext>
                  </a:extLst>
                </a:gridCol>
              </a:tblGrid>
              <a:tr h="3046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cs typeface="Arial" charset="0"/>
                        </a:rPr>
                        <a:t>TAI BIẾN</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cs typeface="Arial" charset="0"/>
                        </a:rPr>
                        <a:t>DỰ PHÒNG</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cs typeface="Arial" charset="0"/>
                        </a:rPr>
                        <a:t>XỬ TRÍ</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42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Chảy</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máu</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VT,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chân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dẫn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lưu</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b="1" kern="1200" dirty="0" err="1" smtClean="0">
                          <a:solidFill>
                            <a:srgbClr val="0000FF"/>
                          </a:solidFill>
                          <a:effectLst/>
                          <a:latin typeface="Arial" panose="020B0604020202020204" pitchFamily="34" charset="0"/>
                          <a:ea typeface="+mn-ea"/>
                          <a:cs typeface="Arial" panose="020B0604020202020204" pitchFamily="34" charset="0"/>
                        </a:rPr>
                        <a:t>Thực</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hiện</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thao</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tác</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nhẹ</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nhàng</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đúng</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quy</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trình</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kỹ</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r>
                        <a:rPr lang="en-US" sz="1600" b="1" kern="1200" dirty="0" err="1" smtClean="0">
                          <a:solidFill>
                            <a:srgbClr val="0000FF"/>
                          </a:solidFill>
                          <a:effectLst/>
                          <a:latin typeface="Arial" panose="020B0604020202020204" pitchFamily="34" charset="0"/>
                          <a:ea typeface="+mn-ea"/>
                          <a:cs typeface="Arial" panose="020B0604020202020204" pitchFamily="34" charset="0"/>
                        </a:rPr>
                        <a:t>thuật</a:t>
                      </a:r>
                      <a:r>
                        <a:rPr lang="en-US" sz="1600" b="1" kern="1200" dirty="0" smtClean="0">
                          <a:solidFill>
                            <a:srgbClr val="0000FF"/>
                          </a:solidFill>
                          <a:effectLst/>
                          <a:latin typeface="Arial" panose="020B0604020202020204" pitchFamily="34" charset="0"/>
                          <a:ea typeface="+mn-ea"/>
                          <a:cs typeface="Arial" panose="020B0604020202020204" pitchFamily="34" charset="0"/>
                        </a:rPr>
                        <a:t> </a:t>
                      </a:r>
                      <a:endParaRPr kumimoji="0" lang="vi-VN" sz="1600" b="1" i="0" u="none" strike="noStrike" cap="none" normalizeH="0" baseline="0" dirty="0" smtClean="0">
                        <a:ln>
                          <a:noFill/>
                        </a:ln>
                        <a:solidFill>
                          <a:srgbClr val="0000FF"/>
                        </a:solidFill>
                        <a:effectLst/>
                        <a:latin typeface="Arial" pitchFamily="34" charset="0"/>
                        <a:cs typeface="Arial"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itchFamily="34" charset="0"/>
                          <a:cs typeface="Arial" pitchFamily="34" charset="0"/>
                        </a:rPr>
                        <a:t>Băng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ép</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cầm</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máu</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báo</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bác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sĩ</a:t>
                      </a:r>
                      <a:r>
                        <a:rPr kumimoji="0" lang="en-US" sz="1600" b="1" i="0" u="none" strike="noStrike" cap="none" normalizeH="0" baseline="0" dirty="0" smtClean="0">
                          <a:ln>
                            <a:noFill/>
                          </a:ln>
                          <a:solidFill>
                            <a:srgbClr val="0000FF"/>
                          </a:solidFill>
                          <a:effectLst/>
                          <a:latin typeface="Arial" pitchFamily="34" charset="0"/>
                          <a:cs typeface="Arial" pitchFamily="34" charset="0"/>
                        </a:rPr>
                        <a: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1144162">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Nhiễm</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khuẩn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VT,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chân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dẫn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lưu</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nhiễm</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khuẩn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ngược</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dòng</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itchFamily="34" charset="0"/>
                          <a:cs typeface="Arial" pitchFamily="34" charset="0"/>
                        </a:rPr>
                        <a:t>Tuân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thủ</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nguyên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tắc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vô</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khuẩn</a:t>
                      </a:r>
                      <a:r>
                        <a:rPr kumimoji="0" lang="en-US" sz="1600" b="1" i="0" u="none" strike="noStrike" cap="none" normalizeH="0" baseline="0" dirty="0" smtClean="0">
                          <a:ln>
                            <a:noFill/>
                          </a:ln>
                          <a:solidFill>
                            <a:srgbClr val="0000FF"/>
                          </a:solidFill>
                          <a:effectLst/>
                          <a:latin typeface="Arial" pitchFamily="34"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itchFamily="34" charset="0"/>
                          <a:cs typeface="Arial" pitchFamily="34" charset="0"/>
                        </a:rPr>
                        <a:t>Ấn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xung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quanh</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chân</a:t>
                      </a:r>
                      <a:r>
                        <a:rPr kumimoji="0" lang="en-US" sz="1600" b="1" i="0" u="none" strike="noStrike" cap="none" normalizeH="0" baseline="0" dirty="0" smtClean="0">
                          <a:ln>
                            <a:noFill/>
                          </a:ln>
                          <a:solidFill>
                            <a:srgbClr val="0000FF"/>
                          </a:solidFill>
                          <a:effectLst/>
                          <a:latin typeface="Arial" pitchFamily="34" charset="0"/>
                          <a:cs typeface="Arial" pitchFamily="34" charset="0"/>
                        </a:rPr>
                        <a:t> ODL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khi</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thay</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băng</a:t>
                      </a:r>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itchFamily="34" charset="0"/>
                          <a:cs typeface="Arial" pitchFamily="34" charset="0"/>
                        </a:rPr>
                        <a:t>Luôn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để</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túi</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dẫn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lưu</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thấp</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hơn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vị</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trí</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dẫn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lưu</a:t>
                      </a:r>
                      <a:r>
                        <a:rPr kumimoji="0" lang="en-US" sz="1600" b="1" i="0" u="none" strike="noStrike" cap="none" normalizeH="0" baseline="0" dirty="0" smtClean="0">
                          <a:ln>
                            <a:noFill/>
                          </a:ln>
                          <a:solidFill>
                            <a:srgbClr val="0000FF"/>
                          </a:solidFill>
                          <a:effectLst/>
                          <a:latin typeface="Arial" pitchFamily="34" charset="0"/>
                          <a:cs typeface="Arial" pitchFamily="34" charset="0"/>
                        </a:rPr>
                        <a: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Tx/>
                        <a:buFont typeface=".VnCommercial Script" pitchFamily="34" charset="0"/>
                        <a:buNone/>
                        <a:tabLst/>
                      </a:pPr>
                      <a:r>
                        <a:rPr kumimoji="0" lang="vi-VN"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Báo bác sĩ, thực hiện y lệnh lấy dịch </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XN </a:t>
                      </a:r>
                      <a:r>
                        <a:rPr kumimoji="0" lang="vi-VN"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(nếu có), </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r h="4942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Lỗ rò, vết thương không lành</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itchFamily="34" charset="0"/>
                          <a:cs typeface="Arial" pitchFamily="34" charset="0"/>
                        </a:rPr>
                        <a:t>Thực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hiện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thao</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tác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nhẹ</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nhàng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đúng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quy</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trình</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kỹ</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thuật</a:t>
                      </a:r>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Tx/>
                        <a:buFont typeface=".VnCommercial Script" pitchFamily="34" charset="0"/>
                        <a:buNone/>
                        <a:tabLst/>
                      </a:pPr>
                      <a:r>
                        <a:rPr kumimoji="0" lang="en-US" sz="1600" b="1" i="0" u="none" strike="noStrike" cap="none" normalizeH="0" baseline="0" dirty="0" err="1" smtClean="0">
                          <a:ln>
                            <a:noFill/>
                          </a:ln>
                          <a:solidFill>
                            <a:srgbClr val="0000FF"/>
                          </a:solidFill>
                          <a:effectLst/>
                          <a:latin typeface="Arial" pitchFamily="34" charset="0"/>
                          <a:cs typeface="Arial" pitchFamily="34" charset="0"/>
                        </a:rPr>
                        <a:t>Báo</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bác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sĩ</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phối</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hợp</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xử</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trí</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lỗ</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rò</a:t>
                      </a:r>
                      <a:r>
                        <a:rPr kumimoji="0" lang="en-US" sz="1600" b="1" i="0" u="none" strike="noStrike" cap="none" normalizeH="0" baseline="0" dirty="0" smtClean="0">
                          <a:ln>
                            <a:noFill/>
                          </a:ln>
                          <a:solidFill>
                            <a:srgbClr val="0000FF"/>
                          </a:solidFill>
                          <a:effectLst/>
                          <a:latin typeface="Arial" pitchFamily="34" charset="0"/>
                          <a:cs typeface="Arial" pitchFamily="34" charset="0"/>
                        </a:rPr>
                        <a: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2"/>
                  </a:ext>
                </a:extLst>
              </a:tr>
              <a:tr h="9275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Tuột</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ống</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err="1" smtClean="0">
                          <a:ln>
                            <a:noFill/>
                          </a:ln>
                          <a:solidFill>
                            <a:srgbClr val="0000FF"/>
                          </a:solidFill>
                          <a:effectLst/>
                          <a:latin typeface="Arial" pitchFamily="34" charset="0"/>
                          <a:cs typeface="Arial" pitchFamily="34" charset="0"/>
                        </a:rPr>
                        <a:t>Thực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hiện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thao</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tác</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nhẹ</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nhàng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đúng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quy</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trình</a:t>
                      </a:r>
                      <a:r>
                        <a:rPr kumimoji="0" lang="en-US" sz="1600" b="1" i="0" u="none" strike="noStrike" cap="none" normalizeH="0" baseline="0" dirty="0" smtClean="0">
                          <a:ln>
                            <a:noFill/>
                          </a:ln>
                          <a:solidFill>
                            <a:srgbClr val="0000FF"/>
                          </a:solidFill>
                          <a:effectLst/>
                          <a:latin typeface="Arial" pitchFamily="34" charset="0"/>
                          <a:cs typeface="Arial" pitchFamily="34" charset="0"/>
                        </a:rPr>
                        <a:t> KT.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err="1" smtClean="0">
                          <a:ln>
                            <a:noFill/>
                          </a:ln>
                          <a:solidFill>
                            <a:srgbClr val="0000FF"/>
                          </a:solidFill>
                          <a:effectLst/>
                          <a:latin typeface="Arial" pitchFamily="34" charset="0"/>
                          <a:cs typeface="Arial" pitchFamily="34" charset="0"/>
                        </a:rPr>
                        <a:t>Động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viên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giải</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thích</a:t>
                      </a:r>
                      <a:r>
                        <a:rPr kumimoji="0" lang="en-US" sz="1600" b="1" i="0" u="none" strike="noStrike" cap="none" normalizeH="0" baseline="0" dirty="0" smtClean="0">
                          <a:ln>
                            <a:noFill/>
                          </a:ln>
                          <a:solidFill>
                            <a:srgbClr val="0000FF"/>
                          </a:solidFill>
                          <a:effectLst/>
                          <a:latin typeface="Arial" pitchFamily="34" charset="0"/>
                          <a:cs typeface="Arial" pitchFamily="34" charset="0"/>
                        </a:rPr>
                        <a:t> NB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luôn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để</a:t>
                      </a:r>
                      <a:r>
                        <a:rPr kumimoji="0" lang="en-US" sz="1600" b="1" i="0" u="none" strike="noStrike" cap="none" normalizeH="0" baseline="0" dirty="0" smtClean="0">
                          <a:ln>
                            <a:noFill/>
                          </a:ln>
                          <a:solidFill>
                            <a:srgbClr val="0000FF"/>
                          </a:solidFill>
                          <a:effectLst/>
                          <a:latin typeface="Arial" pitchFamily="34" charset="0"/>
                          <a:cs typeface="Arial" pitchFamily="34" charset="0"/>
                        </a:rPr>
                        <a:t> ý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đến</a:t>
                      </a:r>
                      <a:r>
                        <a:rPr kumimoji="0" lang="en-US" sz="1600" b="1" i="0" u="none" strike="noStrike" cap="none" normalizeH="0" baseline="0" dirty="0" smtClean="0">
                          <a:ln>
                            <a:noFill/>
                          </a:ln>
                          <a:solidFill>
                            <a:srgbClr val="0000FF"/>
                          </a:solidFill>
                          <a:effectLst/>
                          <a:latin typeface="Arial" pitchFamily="34" charset="0"/>
                          <a:cs typeface="Arial" pitchFamily="34" charset="0"/>
                        </a:rPr>
                        <a:t> ODL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khi</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vận</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động</a:t>
                      </a:r>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Tx/>
                        <a:buFont typeface=".VnCommercial Script" pitchFamily="34" charset="0"/>
                        <a:buNone/>
                        <a:tabLst/>
                      </a:pPr>
                      <a:r>
                        <a:rPr kumimoji="0" lang="vi-VN"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Báo bác sĩ, thực hiện y lệnh </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363228558"/>
                  </a:ext>
                </a:extLst>
              </a:tr>
              <a:tr h="6519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Tắc</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ống</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dẫn</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lưu</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err="1" smtClean="0">
                          <a:ln>
                            <a:noFill/>
                          </a:ln>
                          <a:solidFill>
                            <a:srgbClr val="0000FF"/>
                          </a:solidFill>
                          <a:effectLst/>
                          <a:latin typeface="Arial" pitchFamily="34" charset="0"/>
                          <a:cs typeface="Arial" pitchFamily="34" charset="0"/>
                        </a:rPr>
                        <a:t>Kiểm</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tra</a:t>
                      </a:r>
                      <a:r>
                        <a:rPr kumimoji="0" lang="en-US" sz="1600" b="1" i="0" u="none" strike="noStrike" cap="none" normalizeH="0" baseline="0" dirty="0" smtClean="0">
                          <a:ln>
                            <a:noFill/>
                          </a:ln>
                          <a:solidFill>
                            <a:srgbClr val="0000FF"/>
                          </a:solidFill>
                          <a:effectLst/>
                          <a:latin typeface="Arial" pitchFamily="34" charset="0"/>
                          <a:cs typeface="Arial" pitchFamily="34" charset="0"/>
                        </a:rPr>
                        <a:t> ODL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hàng</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r>
                        <a:rPr kumimoji="0" lang="en-US" sz="1600" b="1" i="0" u="none" strike="noStrike" cap="none" normalizeH="0" baseline="0" dirty="0" err="1" smtClean="0">
                          <a:ln>
                            <a:noFill/>
                          </a:ln>
                          <a:solidFill>
                            <a:srgbClr val="0000FF"/>
                          </a:solidFill>
                          <a:effectLst/>
                          <a:latin typeface="Arial" pitchFamily="34" charset="0"/>
                          <a:cs typeface="Arial" pitchFamily="34" charset="0"/>
                        </a:rPr>
                        <a:t>ngày</a:t>
                      </a:r>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0" fontAlgn="base" latinLnBrk="0" hangingPunct="0">
                        <a:lnSpc>
                          <a:spcPct val="100000"/>
                        </a:lnSpc>
                        <a:spcBef>
                          <a:spcPct val="0"/>
                        </a:spcBef>
                        <a:spcAft>
                          <a:spcPct val="0"/>
                        </a:spcAft>
                        <a:buClrTx/>
                        <a:buSzTx/>
                        <a:buFont typeface=".VnCommercial Script" pitchFamily="34" charset="0"/>
                        <a:buNone/>
                        <a:tabLst/>
                      </a:pP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Báo</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bác</a:t>
                      </a:r>
                      <a:r>
                        <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rPr>
                        <a:t> </a:t>
                      </a:r>
                      <a:r>
                        <a:rPr kumimoji="0" lang="en-US" sz="1600" b="1" i="0" u="none" strike="noStrike" cap="none" normalizeH="0" baseline="0" dirty="0" err="1" smtClean="0">
                          <a:ln>
                            <a:noFill/>
                          </a:ln>
                          <a:solidFill>
                            <a:srgbClr val="0000FF"/>
                          </a:solidFill>
                          <a:effectLst/>
                          <a:latin typeface="Arial" panose="020B0604020202020204" pitchFamily="34" charset="0"/>
                          <a:cs typeface="Arial" panose="020B0604020202020204" pitchFamily="34" charset="0"/>
                        </a:rPr>
                        <a:t>sĩ</a:t>
                      </a:r>
                      <a:endParaRPr kumimoji="0" lang="en-US" sz="1600" b="1" i="0" u="none" strike="noStrike" cap="none" normalizeH="0" baseline="0" dirty="0" smtClean="0">
                        <a:ln>
                          <a:noFill/>
                        </a:ln>
                        <a:solidFill>
                          <a:srgbClr val="0000FF"/>
                        </a:solidFill>
                        <a:effectLst/>
                        <a:latin typeface="Arial" panose="020B0604020202020204" pitchFamily="34" charset="0"/>
                        <a:cs typeface="Arial" panose="020B0604020202020204" pitchFamily="34" charset="0"/>
                      </a:endParaRP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571458383"/>
                  </a:ext>
                </a:extLst>
              </a:tr>
            </a:tbl>
          </a:graphicData>
        </a:graphic>
      </p:graphicFrame>
      <p:pic>
        <p:nvPicPr>
          <p:cNvPr id="4" name="Picture 3" descr="D:\ảnh\LOGO bachmai.jpg"/>
          <p:cNvPicPr>
            <a:picLocks noChangeAspect="1" noChangeArrowheads="1"/>
          </p:cNvPicPr>
          <p:nvPr/>
        </p:nvPicPr>
        <p:blipFill>
          <a:blip r:embed="rId2" cstate="print"/>
          <a:srcRect/>
          <a:stretch>
            <a:fillRect/>
          </a:stretch>
        </p:blipFill>
        <p:spPr bwMode="auto">
          <a:xfrm>
            <a:off x="0" y="-3987"/>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VN-Pro\Desktop\Quy chuan Logo Cao Dang y Bach Mai_nho.jpg"/>
          <p:cNvPicPr>
            <a:picLocks noChangeAspect="1" noChangeArrowheads="1"/>
          </p:cNvPicPr>
          <p:nvPr/>
        </p:nvPicPr>
        <p:blipFill>
          <a:blip r:embed="rId3" cstate="print"/>
          <a:srcRect/>
          <a:stretch>
            <a:fillRect/>
          </a:stretch>
        </p:blipFill>
        <p:spPr bwMode="auto">
          <a:xfrm>
            <a:off x="84384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45601979"/>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Tahoma" pitchFamily="34" charset="0"/>
                <a:ea typeface="Tahoma" pitchFamily="34" charset="0"/>
                <a:cs typeface="Tahoma" pitchFamily="34" charset="0"/>
              </a:rPr>
              <a:t>9</a:t>
            </a:r>
            <a:r>
              <a:rPr lang="en-US" sz="3200" b="1" dirty="0" smtClean="0">
                <a:solidFill>
                  <a:schemeClr val="bg1"/>
                </a:solidFill>
                <a:latin typeface="Tahoma" pitchFamily="34" charset="0"/>
                <a:ea typeface="Tahoma" pitchFamily="34" charset="0"/>
                <a:cs typeface="Tahoma" pitchFamily="34" charset="0"/>
              </a:rPr>
              <a:t>. LƯU Ý</a:t>
            </a:r>
            <a:endParaRPr lang="en-US" sz="3200" b="1" dirty="0">
              <a:solidFill>
                <a:schemeClr val="bg1"/>
              </a:solidFill>
              <a:latin typeface="Tahoma" pitchFamily="34" charset="0"/>
              <a:ea typeface="Tahoma" pitchFamily="34" charset="0"/>
              <a:cs typeface="Tahoma"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382000" y="0"/>
            <a:ext cx="7620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0" y="0"/>
            <a:ext cx="7620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endParaRPr>
          </a:p>
        </p:txBody>
      </p:sp>
      <p:sp>
        <p:nvSpPr>
          <p:cNvPr id="8" name="Subtitle 2"/>
          <p:cNvSpPr txBox="1">
            <a:spLocks/>
          </p:cNvSpPr>
          <p:nvPr/>
        </p:nvSpPr>
        <p:spPr>
          <a:xfrm>
            <a:off x="381000" y="1200150"/>
            <a:ext cx="8382000" cy="3543300"/>
          </a:xfrm>
          <a:prstGeom prst="rect">
            <a:avLst/>
          </a:prstGeom>
        </p:spPr>
        <p:txBody>
          <a:bodyPr vert="horz" lIns="91440" tIns="45720" rIns="91440" bIns="45720" rtlCol="0">
            <a:noAutofit/>
          </a:bodyPr>
          <a:lstStyle/>
          <a:p>
            <a:pPr lvl="2" algn="just">
              <a:spcBef>
                <a:spcPct val="20000"/>
              </a:spcBef>
              <a:buFont typeface="Wingdings" pitchFamily="2" charset="2"/>
              <a:buChar char="ü"/>
            </a:pPr>
            <a:endParaRPr kumimoji="0" lang="en-US" sz="3200" i="0" u="none" strike="noStrike" kern="1200" cap="none" spc="0" normalizeH="0" baseline="0" noProof="0" dirty="0" smtClean="0">
              <a:ln>
                <a:noFill/>
              </a:ln>
              <a:effectLst/>
              <a:uLnTx/>
              <a:uFillTx/>
              <a:latin typeface="Times New Roman" pitchFamily="18" charset="0"/>
              <a:ea typeface="Tahoma" pitchFamily="34" charset="0"/>
              <a:cs typeface="Times New Roman" pitchFamily="18"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
        <p:nvSpPr>
          <p:cNvPr id="11" name="Subtitle 2"/>
          <p:cNvSpPr txBox="1">
            <a:spLocks/>
          </p:cNvSpPr>
          <p:nvPr/>
        </p:nvSpPr>
        <p:spPr>
          <a:xfrm>
            <a:off x="0" y="685800"/>
            <a:ext cx="8915400" cy="4457700"/>
          </a:xfrm>
          <a:prstGeom prst="rect">
            <a:avLst/>
          </a:prstGeom>
        </p:spPr>
        <p:txBody>
          <a:bodyPr vert="horz" lIns="91440" tIns="45720" rIns="91440" bIns="45720" rtlCol="0">
            <a:normAutofit/>
          </a:bodyPr>
          <a:lstStyle/>
          <a:p>
            <a:pPr marL="514350" lvl="0" indent="-514350" algn="just">
              <a:buFont typeface="+mj-lt"/>
              <a:buAutoNum type="arabicPeriod"/>
            </a:pPr>
            <a:r>
              <a:rPr lang="en-US" sz="2600" dirty="0" err="1" smtClean="0">
                <a:solidFill>
                  <a:srgbClr val="0000FF"/>
                </a:solidFill>
                <a:latin typeface="Arial" panose="020B0604020202020204" pitchFamily="34" charset="0"/>
                <a:cs typeface="Arial" panose="020B0604020202020204" pitchFamily="34" charset="0"/>
              </a:rPr>
              <a:t>Tuân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thủ</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đúng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nguyên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tắc</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vô</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khuẩn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khi</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thay</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băng</a:t>
            </a:r>
            <a:r>
              <a:rPr lang="en-US" sz="2600" dirty="0" smtClean="0">
                <a:solidFill>
                  <a:srgbClr val="0000FF"/>
                </a:solidFill>
                <a:latin typeface="Arial" panose="020B0604020202020204" pitchFamily="34" charset="0"/>
                <a:cs typeface="Arial" panose="020B0604020202020204" pitchFamily="34" charset="0"/>
              </a:rPr>
              <a:t>.</a:t>
            </a:r>
          </a:p>
          <a:p>
            <a:pPr marL="514350" lvl="0" indent="-514350" algn="just">
              <a:buFont typeface="+mj-lt"/>
              <a:buAutoNum type="arabicPeriod"/>
            </a:pPr>
            <a:r>
              <a:rPr lang="en-US" sz="2600" dirty="0" err="1" smtClean="0">
                <a:solidFill>
                  <a:srgbClr val="0000FF"/>
                </a:solidFill>
                <a:latin typeface="Arial" panose="020B0604020202020204" pitchFamily="34" charset="0"/>
                <a:cs typeface="Arial" panose="020B0604020202020204" pitchFamily="34" charset="0"/>
              </a:rPr>
              <a:t>Đánh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giá</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đúng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tình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trạng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vết</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thương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chân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dẫn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lưu</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và</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dịch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dẫn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lưu</a:t>
            </a:r>
            <a:r>
              <a:rPr lang="en-US" sz="2600" dirty="0" smtClean="0">
                <a:solidFill>
                  <a:srgbClr val="0000FF"/>
                </a:solidFill>
                <a:latin typeface="Arial" panose="020B0604020202020204" pitchFamily="34" charset="0"/>
                <a:cs typeface="Arial" panose="020B0604020202020204" pitchFamily="34" charset="0"/>
              </a:rPr>
              <a:t>.</a:t>
            </a:r>
          </a:p>
          <a:p>
            <a:pPr marL="514350" lvl="0" indent="-514350" algn="just">
              <a:buFont typeface="+mj-lt"/>
              <a:buAutoNum type="arabicPeriod"/>
            </a:pPr>
            <a:r>
              <a:rPr lang="en-US" sz="2600" dirty="0" smtClean="0">
                <a:solidFill>
                  <a:srgbClr val="0000FF"/>
                </a:solidFill>
                <a:latin typeface="Arial" panose="020B0604020202020204" pitchFamily="34" charset="0"/>
                <a:cs typeface="Arial" panose="020B0604020202020204" pitchFamily="34" charset="0"/>
              </a:rPr>
              <a:t>Thao </a:t>
            </a:r>
            <a:r>
              <a:rPr lang="en-US" sz="2600" dirty="0" err="1" smtClean="0">
                <a:solidFill>
                  <a:srgbClr val="0000FF"/>
                </a:solidFill>
                <a:latin typeface="Arial" panose="020B0604020202020204" pitchFamily="34" charset="0"/>
                <a:cs typeface="Arial" panose="020B0604020202020204" pitchFamily="34" charset="0"/>
              </a:rPr>
              <a:t>tác</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nhẹ</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nhàng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tránh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tuột</a:t>
            </a:r>
            <a:r>
              <a:rPr lang="en-US" sz="2600" dirty="0" smtClean="0">
                <a:solidFill>
                  <a:srgbClr val="0000FF"/>
                </a:solidFill>
                <a:latin typeface="Arial" panose="020B0604020202020204" pitchFamily="34" charset="0"/>
                <a:cs typeface="Arial" panose="020B0604020202020204" pitchFamily="34" charset="0"/>
              </a:rPr>
              <a:t> DL, </a:t>
            </a:r>
            <a:r>
              <a:rPr lang="en-US" sz="2600" dirty="0" err="1" smtClean="0">
                <a:solidFill>
                  <a:srgbClr val="0000FF"/>
                </a:solidFill>
                <a:latin typeface="Arial" panose="020B0604020202020204" pitchFamily="34" charset="0"/>
                <a:cs typeface="Arial" panose="020B0604020202020204" pitchFamily="34" charset="0"/>
              </a:rPr>
              <a:t>gây</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đau</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cho</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người</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bệnh</a:t>
            </a:r>
            <a:r>
              <a:rPr lang="en-US" sz="2600" dirty="0" smtClean="0">
                <a:solidFill>
                  <a:srgbClr val="0000FF"/>
                </a:solidFill>
                <a:latin typeface="Arial" panose="020B0604020202020204" pitchFamily="34" charset="0"/>
                <a:cs typeface="Arial" panose="020B0604020202020204" pitchFamily="34" charset="0"/>
              </a:rPr>
              <a:t>.</a:t>
            </a:r>
          </a:p>
          <a:p>
            <a:pPr marL="514350" lvl="0" indent="-514350" algn="just">
              <a:buFont typeface="+mj-lt"/>
              <a:buAutoNum type="arabicPeriod"/>
            </a:pPr>
            <a:r>
              <a:rPr lang="en-US" sz="2600" dirty="0" err="1" smtClean="0">
                <a:solidFill>
                  <a:srgbClr val="0000FF"/>
                </a:solidFill>
                <a:latin typeface="Arial" panose="020B0604020202020204" pitchFamily="34" charset="0"/>
                <a:cs typeface="Arial" panose="020B0604020202020204" pitchFamily="34" charset="0"/>
              </a:rPr>
              <a:t>Ống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dẫn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lưu</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phải</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đảm</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bảo</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kín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liên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tục</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túi</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dẫn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lưu</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phải</a:t>
            </a:r>
            <a:r>
              <a:rPr lang="en-US" sz="2600" dirty="0" smtClean="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đặt</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thấp</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hơn</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vị</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trí</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dẫn</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lưu</a:t>
            </a:r>
            <a:r>
              <a:rPr lang="en-US" sz="2600" dirty="0">
                <a:solidFill>
                  <a:srgbClr val="0000FF"/>
                </a:solidFill>
                <a:latin typeface="Arial" panose="020B0604020202020204" pitchFamily="34" charset="0"/>
                <a:cs typeface="Arial" panose="020B0604020202020204" pitchFamily="34" charset="0"/>
              </a:rPr>
              <a:t>.</a:t>
            </a:r>
            <a:endParaRPr lang="en-US" sz="2600" dirty="0" smtClean="0">
              <a:solidFill>
                <a:srgbClr val="0000FF"/>
              </a:solidFill>
              <a:latin typeface="Arial" panose="020B0604020202020204" pitchFamily="34" charset="0"/>
              <a:cs typeface="Arial" panose="020B0604020202020204" pitchFamily="34" charset="0"/>
            </a:endParaRPr>
          </a:p>
          <a:p>
            <a:pPr marL="514350" lvl="0" indent="-514350" algn="just">
              <a:buFont typeface="+mj-lt"/>
              <a:buAutoNum type="arabicPeriod"/>
            </a:pPr>
            <a:r>
              <a:rPr lang="en-US" sz="2600" dirty="0" smtClean="0">
                <a:solidFill>
                  <a:srgbClr val="0000FF"/>
                </a:solidFill>
                <a:latin typeface="Arial" panose="020B0604020202020204" pitchFamily="34" charset="0"/>
                <a:cs typeface="Arial" panose="020B0604020202020204" pitchFamily="34" charset="0"/>
              </a:rPr>
              <a:t>Theo </a:t>
            </a:r>
            <a:r>
              <a:rPr lang="en-US" sz="2600" dirty="0" err="1" smtClean="0">
                <a:solidFill>
                  <a:srgbClr val="0000FF"/>
                </a:solidFill>
                <a:latin typeface="Arial" panose="020B0604020202020204" pitchFamily="34" charset="0"/>
                <a:cs typeface="Arial" panose="020B0604020202020204" pitchFamily="34" charset="0"/>
              </a:rPr>
              <a:t>dõi</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số</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lượng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màu</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sắc</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tính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chất</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của</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dịch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dẫn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lưu</a:t>
            </a:r>
            <a:endParaRPr lang="en-US" sz="2600" dirty="0" smtClean="0">
              <a:solidFill>
                <a:srgbClr val="0000FF"/>
              </a:solidFill>
              <a:latin typeface="Arial" panose="020B0604020202020204" pitchFamily="34" charset="0"/>
              <a:cs typeface="Arial" panose="020B0604020202020204" pitchFamily="34" charset="0"/>
            </a:endParaRPr>
          </a:p>
          <a:p>
            <a:pPr marL="514350" lvl="0" indent="-514350" algn="just">
              <a:buFont typeface="+mj-lt"/>
              <a:buAutoNum type="arabicPeriod"/>
            </a:pPr>
            <a:r>
              <a:rPr lang="en-US" sz="2600" dirty="0" err="1" smtClean="0">
                <a:solidFill>
                  <a:srgbClr val="0000FF"/>
                </a:solidFill>
                <a:latin typeface="Arial" panose="020B0604020202020204" pitchFamily="34" charset="0"/>
                <a:cs typeface="Arial" panose="020B0604020202020204" pitchFamily="34" charset="0"/>
              </a:rPr>
              <a:t>Phân</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loại</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xử</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lý</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đúng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băng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gạc</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và</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dụng</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cụ</a:t>
            </a:r>
            <a:r>
              <a:rPr lang="en-US" sz="2600" dirty="0" smtClean="0">
                <a:solidFill>
                  <a:srgbClr val="0000FF"/>
                </a:solidFill>
                <a:latin typeface="Arial" panose="020B0604020202020204" pitchFamily="34" charset="0"/>
                <a:cs typeface="Arial" panose="020B0604020202020204" pitchFamily="34" charset="0"/>
              </a:rPr>
              <a:t> y </a:t>
            </a:r>
            <a:r>
              <a:rPr lang="en-US" sz="2600" dirty="0" err="1" smtClean="0">
                <a:solidFill>
                  <a:srgbClr val="0000FF"/>
                </a:solidFill>
                <a:latin typeface="Arial" panose="020B0604020202020204" pitchFamily="34" charset="0"/>
                <a:cs typeface="Arial" panose="020B0604020202020204" pitchFamily="34" charset="0"/>
              </a:rPr>
              <a:t>tế</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tránh</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gây</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nhiễm</a:t>
            </a:r>
            <a:r>
              <a:rPr lang="en-US" sz="2600" dirty="0" smtClean="0">
                <a:solidFill>
                  <a:srgbClr val="0000FF"/>
                </a:solidFill>
                <a:latin typeface="Arial" panose="020B0604020202020204" pitchFamily="34" charset="0"/>
                <a:cs typeface="Arial" panose="020B0604020202020204" pitchFamily="34" charset="0"/>
              </a:rPr>
              <a:t> </a:t>
            </a:r>
            <a:r>
              <a:rPr lang="en-US" sz="2600" dirty="0" err="1" smtClean="0">
                <a:solidFill>
                  <a:srgbClr val="0000FF"/>
                </a:solidFill>
                <a:latin typeface="Arial" panose="020B0604020202020204" pitchFamily="34" charset="0"/>
                <a:cs typeface="Arial" panose="020B0604020202020204" pitchFamily="34" charset="0"/>
              </a:rPr>
              <a:t>khuẩn</a:t>
            </a:r>
            <a:r>
              <a:rPr lang="en-US" sz="2600" dirty="0" smtClean="0">
                <a:solidFill>
                  <a:srgbClr val="0000FF"/>
                </a:solidFill>
                <a:latin typeface="Arial" panose="020B0604020202020204" pitchFamily="34" charset="0"/>
                <a:cs typeface="Arial" panose="020B0604020202020204" pitchFamily="34" charset="0"/>
              </a:rPr>
              <a:t>.</a:t>
            </a:r>
          </a:p>
          <a:p>
            <a:pPr marL="514350" indent="-514350" algn="just">
              <a:buFont typeface="+mj-lt"/>
              <a:buAutoNum type="arabicPeriod"/>
            </a:pPr>
            <a:r>
              <a:rPr lang="en-US" sz="2600" dirty="0" err="1">
                <a:solidFill>
                  <a:srgbClr val="0000FF"/>
                </a:solidFill>
                <a:latin typeface="Arial" panose="020B0604020202020204" pitchFamily="34" charset="0"/>
                <a:cs typeface="Arial" panose="020B0604020202020204" pitchFamily="34" charset="0"/>
              </a:rPr>
              <a:t>Động</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viên</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quan</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sát</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đánh</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giá</a:t>
            </a:r>
            <a:r>
              <a:rPr lang="en-US" sz="2600" dirty="0">
                <a:solidFill>
                  <a:srgbClr val="0000FF"/>
                </a:solidFill>
                <a:latin typeface="Arial" panose="020B0604020202020204" pitchFamily="34" charset="0"/>
                <a:cs typeface="Arial" panose="020B0604020202020204" pitchFamily="34" charset="0"/>
              </a:rPr>
              <a:t> NB </a:t>
            </a:r>
            <a:r>
              <a:rPr lang="en-US" sz="2600" dirty="0" err="1">
                <a:solidFill>
                  <a:srgbClr val="0000FF"/>
                </a:solidFill>
                <a:latin typeface="Arial" panose="020B0604020202020204" pitchFamily="34" charset="0"/>
                <a:cs typeface="Arial" panose="020B0604020202020204" pitchFamily="34" charset="0"/>
              </a:rPr>
              <a:t>trong</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suốt</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quá</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trình</a:t>
            </a:r>
            <a:r>
              <a:rPr lang="en-US" sz="2600" dirty="0">
                <a:solidFill>
                  <a:srgbClr val="0000FF"/>
                </a:solidFill>
                <a:latin typeface="Arial" panose="020B0604020202020204" pitchFamily="34" charset="0"/>
                <a:cs typeface="Arial" panose="020B0604020202020204" pitchFamily="34" charset="0"/>
              </a:rPr>
              <a:t>. </a:t>
            </a:r>
            <a:endParaRPr lang="en-US" sz="2600" dirty="0" smtClean="0">
              <a:solidFill>
                <a:srgbClr val="0000FF"/>
              </a:solidFill>
              <a:latin typeface="Arial" panose="020B0604020202020204" pitchFamily="34" charset="0"/>
              <a:cs typeface="Arial" panose="020B0604020202020204" pitchFamily="34" charset="0"/>
            </a:endParaRPr>
          </a:p>
          <a:p>
            <a:endParaRPr lang="en-US" dirty="0" smtClean="0"/>
          </a:p>
          <a:p>
            <a:pPr marL="514350" marR="0" lvl="0" indent="-514350" defTabSz="914400" rtl="0" eaLnBrk="1" fontAlgn="auto" latinLnBrk="0" hangingPunct="1">
              <a:lnSpc>
                <a:spcPct val="100000"/>
              </a:lnSpc>
              <a:spcBef>
                <a:spcPct val="20000"/>
              </a:spcBef>
              <a:spcAft>
                <a:spcPts val="0"/>
              </a:spcAft>
              <a:buClrTx/>
              <a:buSzTx/>
              <a:tabLst/>
              <a:defRPr/>
            </a:pPr>
            <a:endParaRPr lang="en-US" sz="3000" b="1" dirty="0" smtClean="0">
              <a:solidFill>
                <a:srgbClr val="0000FF"/>
              </a:solidFill>
              <a:latin typeface="Arial" pitchFamily="34" charset="0"/>
              <a:ea typeface="Tahoma" pitchFamily="34" charset="0"/>
              <a:cs typeface="Arial" pitchFamily="34" charset="0"/>
            </a:endParaRPr>
          </a:p>
          <a:p>
            <a:pPr marL="514350" marR="0" lvl="0" indent="-514350" algn="ctr"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3000" b="1"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2800" b="1" dirty="0" smtClean="0">
                <a:solidFill>
                  <a:schemeClr val="bg1"/>
                </a:solidFill>
                <a:latin typeface="Arial" pitchFamily="34" charset="0"/>
                <a:ea typeface="Tahoma" pitchFamily="34" charset="0"/>
                <a:cs typeface="Arial" pitchFamily="34" charset="0"/>
              </a:rPr>
              <a:t>YÊU CẦU THỰC TẬP</a:t>
            </a:r>
            <a:endParaRPr lang="en-US" sz="28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800100"/>
            <a:ext cx="9144000" cy="4343400"/>
          </a:xfrm>
        </p:spPr>
        <p:txBody>
          <a:bodyPr>
            <a:normAutofit/>
          </a:bodyPr>
          <a:lstStyle/>
          <a:p>
            <a:pPr lvl="0" algn="l">
              <a:lnSpc>
                <a:spcPct val="150000"/>
              </a:lnSpc>
              <a:spcBef>
                <a:spcPts val="0"/>
              </a:spcBef>
            </a:pPr>
            <a:endParaRPr lang="en-US" sz="2600" dirty="0" smtClean="0">
              <a:solidFill>
                <a:srgbClr val="000099"/>
              </a:solidFill>
              <a:latin typeface="Arial" pitchFamily="34" charset="0"/>
              <a:cs typeface="Arial" pitchFamily="34" charset="0"/>
            </a:endParaRPr>
          </a:p>
          <a:p>
            <a:pPr lvl="0">
              <a:lnSpc>
                <a:spcPct val="150000"/>
              </a:lnSpc>
              <a:spcBef>
                <a:spcPts val="0"/>
              </a:spcBef>
            </a:pPr>
            <a:r>
              <a:rPr lang="en-US" sz="2600" b="1" dirty="0" smtClean="0">
                <a:solidFill>
                  <a:srgbClr val="000099"/>
                </a:solidFill>
                <a:latin typeface="Arial" pitchFamily="34" charset="0"/>
                <a:cs typeface="Arial" pitchFamily="34" charset="0"/>
              </a:rPr>
              <a:t>CHIA 3 NHÓM THỰC TẬP</a:t>
            </a:r>
          </a:p>
          <a:p>
            <a:pPr lvl="0">
              <a:lnSpc>
                <a:spcPct val="150000"/>
              </a:lnSpc>
              <a:spcBef>
                <a:spcPts val="0"/>
              </a:spcBef>
            </a:pPr>
            <a:r>
              <a:rPr lang="en-US" sz="2600" b="1" dirty="0" smtClean="0">
                <a:solidFill>
                  <a:srgbClr val="000099"/>
                </a:solidFill>
                <a:latin typeface="Arial" pitchFamily="34" charset="0"/>
                <a:cs typeface="Arial" pitchFamily="34" charset="0"/>
              </a:rPr>
              <a:t>TIẾN HÀNH KỸ THUẬT CÁC BƯỚC THEO BẢNG KIỂM </a:t>
            </a:r>
          </a:p>
          <a:p>
            <a:pPr lvl="0">
              <a:lnSpc>
                <a:spcPct val="150000"/>
              </a:lnSpc>
              <a:spcBef>
                <a:spcPts val="0"/>
              </a:spcBef>
            </a:pPr>
            <a:endParaRPr lang="en-US" sz="2600" dirty="0" smtClean="0">
              <a:solidFill>
                <a:srgbClr val="000099"/>
              </a:solidFill>
              <a:latin typeface="Arial" pitchFamily="34" charset="0"/>
              <a:cs typeface="Arial" pitchFamily="34" charset="0"/>
            </a:endParaRPr>
          </a:p>
          <a:p>
            <a:pPr lvl="0">
              <a:lnSpc>
                <a:spcPct val="150000"/>
              </a:lnSpc>
              <a:spcBef>
                <a:spcPts val="0"/>
              </a:spcBef>
            </a:pPr>
            <a:endParaRPr lang="vi-VN" sz="2600" b="1" dirty="0" smtClean="0">
              <a:solidFill>
                <a:srgbClr val="000099"/>
              </a:solidFill>
              <a:latin typeface="Arial" pitchFamily="34" charset="0"/>
              <a:cs typeface="Arial" pitchFamily="34" charset="0"/>
            </a:endParaRPr>
          </a:p>
        </p:txBody>
      </p:sp>
      <p:pic>
        <p:nvPicPr>
          <p:cNvPr id="7" name="Picture 2" descr="C:\Users\VN-Pro\Desktop\Quy chuan Logo Cao Dang y Bach Mai_nho.jpg"/>
          <p:cNvPicPr>
            <a:picLocks noChangeAspect="1" noChangeArrowheads="1"/>
          </p:cNvPicPr>
          <p:nvPr/>
        </p:nvPicPr>
        <p:blipFill>
          <a:blip r:embed="rId2"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3"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29</a:t>
            </a:fld>
            <a:endParaRPr lang="en-US"/>
          </a:p>
        </p:txBody>
      </p:sp>
    </p:spTree>
    <p:extLst>
      <p:ext uri="{BB962C8B-B14F-4D97-AF65-F5344CB8AC3E}">
        <p14:creationId xmlns:p14="http://schemas.microsoft.com/office/powerpoint/2010/main" val="1811569617"/>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Autofit/>
          </a:bodyPr>
          <a:lstStyle/>
          <a:p>
            <a:r>
              <a:rPr lang="en-US" sz="2000" b="1" dirty="0" smtClean="0">
                <a:solidFill>
                  <a:schemeClr val="bg1"/>
                </a:solidFill>
                <a:latin typeface="Arial" pitchFamily="34" charset="0"/>
                <a:ea typeface="Tahoma" pitchFamily="34" charset="0"/>
                <a:cs typeface="Arial" pitchFamily="34" charset="0"/>
              </a:rPr>
              <a:t>TRƯỜNG CAO ĐẲNG Y TẾ BẠCH MAI</a:t>
            </a:r>
            <a:endParaRPr lang="en-US" sz="2400" b="1" dirty="0">
              <a:solidFill>
                <a:schemeClr val="bg1"/>
              </a:solidFill>
              <a:latin typeface="Arial" pitchFamily="34" charset="0"/>
              <a:ea typeface="Tahoma" pitchFamily="34" charset="0"/>
              <a:cs typeface="Arial" pitchFamily="34" charset="0"/>
            </a:endParaRPr>
          </a:p>
        </p:txBody>
      </p:sp>
      <p:pic>
        <p:nvPicPr>
          <p:cNvPr id="1026" name="Picture 2" descr="C:\Users\VN-Pro\Desktop\Quy chuan Logo Cao Dang y Bach Mai_nho.jpg"/>
          <p:cNvPicPr>
            <a:picLocks noChangeAspect="1" noChangeArrowheads="1"/>
          </p:cNvPicPr>
          <p:nvPr/>
        </p:nvPicPr>
        <p:blipFill>
          <a:blip r:embed="rId2" cstate="print"/>
          <a:srcRect/>
          <a:stretch>
            <a:fillRect/>
          </a:stretch>
        </p:blipFill>
        <p:spPr bwMode="auto">
          <a:xfrm>
            <a:off x="8229600" y="0"/>
            <a:ext cx="762000" cy="6667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3" cstate="print"/>
          <a:srcRect/>
          <a:stretch>
            <a:fillRect/>
          </a:stretch>
        </p:blipFill>
        <p:spPr bwMode="auto">
          <a:xfrm>
            <a:off x="147638" y="0"/>
            <a:ext cx="766762"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a:spLocks noGrp="1"/>
          </p:cNvSpPr>
          <p:nvPr>
            <p:ph type="subTitle" idx="1"/>
          </p:nvPr>
        </p:nvSpPr>
        <p:spPr>
          <a:xfrm>
            <a:off x="304800" y="628650"/>
            <a:ext cx="8458200" cy="4286250"/>
          </a:xfrm>
        </p:spPr>
        <p:txBody>
          <a:bodyPr>
            <a:normAutofit/>
          </a:bodyPr>
          <a:lstStyle/>
          <a:p>
            <a:endParaRPr lang="en-US" b="1" dirty="0" smtClean="0">
              <a:solidFill>
                <a:srgbClr val="0070C0"/>
              </a:solidFill>
              <a:latin typeface="Tahoma" pitchFamily="34" charset="0"/>
              <a:ea typeface="Tahoma" pitchFamily="34" charset="0"/>
              <a:cs typeface="Tahoma" pitchFamily="34" charset="0"/>
            </a:endParaRPr>
          </a:p>
          <a:p>
            <a:r>
              <a:rPr lang="en-US" sz="3600" b="1" dirty="0" smtClean="0">
                <a:solidFill>
                  <a:srgbClr val="0000FF"/>
                </a:solidFill>
                <a:latin typeface="Tahoma" pitchFamily="34" charset="0"/>
                <a:ea typeface="Tahoma" pitchFamily="34" charset="0"/>
                <a:cs typeface="Tahoma" pitchFamily="34" charset="0"/>
              </a:rPr>
              <a:t> </a:t>
            </a:r>
            <a:endParaRPr lang="en-US" b="1" dirty="0">
              <a:solidFill>
                <a:srgbClr val="FF0000"/>
              </a:solidFill>
              <a:latin typeface="Times New Roman" pitchFamily="18" charset="0"/>
              <a:ea typeface="Tahoma" pitchFamily="34" charset="0"/>
              <a:cs typeface="Times New Roman" pitchFamily="18"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endParaRPr>
          </a:p>
        </p:txBody>
      </p:sp>
      <p:sp>
        <p:nvSpPr>
          <p:cNvPr id="8" name="Subtitle 2"/>
          <p:cNvSpPr txBox="1">
            <a:spLocks/>
          </p:cNvSpPr>
          <p:nvPr/>
        </p:nvSpPr>
        <p:spPr>
          <a:xfrm>
            <a:off x="381000" y="1200150"/>
            <a:ext cx="8382000" cy="3543300"/>
          </a:xfrm>
          <a:prstGeom prst="rect">
            <a:avLst/>
          </a:prstGeom>
        </p:spPr>
        <p:txBody>
          <a:bodyPr vert="horz" lIns="91440" tIns="45720" rIns="91440" bIns="45720" rtlCol="0">
            <a:noAutofit/>
          </a:bodyPr>
          <a:lstStyle/>
          <a:p>
            <a:pPr lvl="2" algn="just">
              <a:spcBef>
                <a:spcPct val="20000"/>
              </a:spcBef>
              <a:buFont typeface="Wingdings" pitchFamily="2" charset="2"/>
              <a:buChar char="ü"/>
            </a:pPr>
            <a:endParaRPr kumimoji="0" lang="en-US" sz="3200" i="0" u="none" strike="noStrike" kern="1200" cap="none" spc="0" normalizeH="0" baseline="0" noProof="0" dirty="0" smtClean="0">
              <a:ln>
                <a:noFill/>
              </a:ln>
              <a:effectLst/>
              <a:uLnTx/>
              <a:uFillTx/>
              <a:latin typeface="Times New Roman" pitchFamily="18" charset="0"/>
              <a:ea typeface="Tahoma" pitchFamily="34" charset="0"/>
              <a:cs typeface="Times New Roman" pitchFamily="18"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
        <p:nvSpPr>
          <p:cNvPr id="11" name="Subtitle 2"/>
          <p:cNvSpPr txBox="1">
            <a:spLocks/>
          </p:cNvSpPr>
          <p:nvPr/>
        </p:nvSpPr>
        <p:spPr>
          <a:xfrm>
            <a:off x="228600" y="1143000"/>
            <a:ext cx="8686800" cy="3829050"/>
          </a:xfrm>
          <a:prstGeom prst="rect">
            <a:avLst/>
          </a:prstGeom>
        </p:spPr>
        <p:txBody>
          <a:bodyPr vert="horz" lIns="91440" tIns="45720" rIns="91440" bIns="45720" rtlCol="0">
            <a:normAutofit/>
          </a:bodyPr>
          <a:lstStyle/>
          <a:p>
            <a:pPr marL="514350" marR="0" lvl="0" indent="-514350" defTabSz="914400" rtl="0" eaLnBrk="1" fontAlgn="auto" latinLnBrk="0" hangingPunct="1">
              <a:lnSpc>
                <a:spcPct val="100000"/>
              </a:lnSpc>
              <a:spcBef>
                <a:spcPct val="20000"/>
              </a:spcBef>
              <a:spcAft>
                <a:spcPts val="0"/>
              </a:spcAft>
              <a:buClrTx/>
              <a:buSzTx/>
              <a:tabLst/>
              <a:defRPr/>
            </a:pPr>
            <a:endParaRPr lang="en-US" sz="3200" b="1" dirty="0" smtClean="0">
              <a:solidFill>
                <a:srgbClr val="0070C0"/>
              </a:solidFill>
              <a:latin typeface="Tahoma" pitchFamily="34" charset="0"/>
              <a:ea typeface="Tahoma" pitchFamily="34" charset="0"/>
              <a:cs typeface="Tahoma" pitchFamily="34" charset="0"/>
            </a:endParaRPr>
          </a:p>
          <a:p>
            <a:pPr marL="514350" marR="0" lvl="0" indent="-514350" algn="ctr"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3200" b="1"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sp>
        <p:nvSpPr>
          <p:cNvPr id="5" name="Rectangle 4"/>
          <p:cNvSpPr/>
          <p:nvPr/>
        </p:nvSpPr>
        <p:spPr>
          <a:xfrm>
            <a:off x="0" y="792802"/>
            <a:ext cx="8915400" cy="2135969"/>
          </a:xfrm>
          <a:prstGeom prst="rect">
            <a:avLst/>
          </a:prstGeom>
        </p:spPr>
        <p:txBody>
          <a:bodyPr wrap="square">
            <a:spAutoFit/>
          </a:bodyPr>
          <a:lstStyle/>
          <a:p>
            <a:pPr lvl="0" algn="ctr">
              <a:spcBef>
                <a:spcPct val="20000"/>
              </a:spcBef>
            </a:pPr>
            <a:r>
              <a:rPr lang="en-US" sz="3600" b="1" dirty="0" smtClean="0">
                <a:solidFill>
                  <a:srgbClr val="FF0000"/>
                </a:solidFill>
                <a:ea typeface="Tahoma" pitchFamily="34" charset="0"/>
                <a:cs typeface="Tahoma" pitchFamily="34" charset="0"/>
              </a:rPr>
              <a:t>BÀI 16.2 </a:t>
            </a:r>
            <a:endParaRPr lang="en-US" sz="3600" b="1" dirty="0">
              <a:solidFill>
                <a:srgbClr val="FF0000"/>
              </a:solidFill>
              <a:ea typeface="Tahoma" pitchFamily="34" charset="0"/>
              <a:cs typeface="Tahoma" pitchFamily="34" charset="0"/>
            </a:endParaRPr>
          </a:p>
          <a:p>
            <a:pPr lvl="0" algn="ctr">
              <a:spcBef>
                <a:spcPct val="20000"/>
              </a:spcBef>
            </a:pPr>
            <a:r>
              <a:rPr lang="en-US" sz="4400" b="1" dirty="0">
                <a:solidFill>
                  <a:srgbClr val="0000FF"/>
                </a:solidFill>
                <a:ea typeface="Tahoma" pitchFamily="34" charset="0"/>
                <a:cs typeface="Arial" pitchFamily="34" charset="0"/>
              </a:rPr>
              <a:t>KỸ THUẬT THAY BĂNG </a:t>
            </a:r>
            <a:r>
              <a:rPr lang="en-US" sz="4400" b="1" dirty="0" smtClean="0">
                <a:solidFill>
                  <a:srgbClr val="0000FF"/>
                </a:solidFill>
                <a:ea typeface="Tahoma" pitchFamily="34" charset="0"/>
                <a:cs typeface="Arial" pitchFamily="34" charset="0"/>
              </a:rPr>
              <a:t>VẾT THƯƠNG CÓ ỐNG DẪN LƯU</a:t>
            </a:r>
            <a:endParaRPr lang="en-US" sz="4400" b="1" dirty="0">
              <a:solidFill>
                <a:srgbClr val="0000FF"/>
              </a:solidFill>
              <a:ea typeface="Tahoma" pitchFamily="34" charset="0"/>
              <a:cs typeface="Arial" pitchFamily="34" charset="0"/>
            </a:endParaRPr>
          </a:p>
        </p:txBody>
      </p:sp>
      <p:sp>
        <p:nvSpPr>
          <p:cNvPr id="3" name="TextBox 2"/>
          <p:cNvSpPr txBox="1"/>
          <p:nvPr/>
        </p:nvSpPr>
        <p:spPr>
          <a:xfrm>
            <a:off x="6053328" y="4284702"/>
            <a:ext cx="2785872" cy="461665"/>
          </a:xfrm>
          <a:prstGeom prst="rect">
            <a:avLst/>
          </a:prstGeom>
          <a:noFill/>
        </p:spPr>
        <p:txBody>
          <a:bodyPr wrap="square" rtlCol="0">
            <a:spAutoFit/>
          </a:bodyPr>
          <a:lstStyle/>
          <a:p>
            <a:r>
              <a:rPr lang="en-US" sz="2400" b="1" dirty="0" err="1" smtClean="0">
                <a:solidFill>
                  <a:srgbClr val="FF0000"/>
                </a:solidFill>
              </a:rPr>
              <a:t>Bộ</a:t>
            </a:r>
            <a:r>
              <a:rPr lang="en-US" sz="2400" b="1" dirty="0" smtClean="0">
                <a:solidFill>
                  <a:srgbClr val="FF0000"/>
                </a:solidFill>
              </a:rPr>
              <a:t> </a:t>
            </a:r>
            <a:r>
              <a:rPr lang="en-US" sz="2400" b="1" dirty="0" err="1" smtClean="0">
                <a:solidFill>
                  <a:srgbClr val="FF0000"/>
                </a:solidFill>
              </a:rPr>
              <a:t>môn</a:t>
            </a:r>
            <a:r>
              <a:rPr lang="en-US" sz="2400" b="1" dirty="0" smtClean="0">
                <a:solidFill>
                  <a:srgbClr val="FF0000"/>
                </a:solidFill>
              </a:rPr>
              <a:t> </a:t>
            </a:r>
            <a:r>
              <a:rPr lang="en-US" sz="2400" b="1" dirty="0" err="1" smtClean="0">
                <a:solidFill>
                  <a:srgbClr val="FF0000"/>
                </a:solidFill>
              </a:rPr>
              <a:t>điều</a:t>
            </a:r>
            <a:r>
              <a:rPr lang="en-US" sz="2400" b="1" dirty="0" smtClean="0">
                <a:solidFill>
                  <a:srgbClr val="FF0000"/>
                </a:solidFill>
              </a:rPr>
              <a:t> </a:t>
            </a:r>
            <a:r>
              <a:rPr lang="en-US" sz="2400" b="1" dirty="0" err="1" smtClean="0">
                <a:solidFill>
                  <a:srgbClr val="FF0000"/>
                </a:solidFill>
              </a:rPr>
              <a:t>dưỡng</a:t>
            </a:r>
            <a:endParaRPr lang="en-US" sz="2400" b="1" dirty="0">
              <a:solidFill>
                <a:srgbClr val="FF0000"/>
              </a:solidFill>
            </a:endParaRPr>
          </a:p>
        </p:txBody>
      </p:sp>
      <p:pic>
        <p:nvPicPr>
          <p:cNvPr id="4" name="Picture 3"/>
          <p:cNvPicPr>
            <a:picLocks noChangeAspect="1"/>
          </p:cNvPicPr>
          <p:nvPr/>
        </p:nvPicPr>
        <p:blipFill>
          <a:blip r:embed="rId4"/>
          <a:stretch>
            <a:fillRect/>
          </a:stretch>
        </p:blipFill>
        <p:spPr>
          <a:xfrm>
            <a:off x="2584414" y="2877911"/>
            <a:ext cx="3316514" cy="1865539"/>
          </a:xfrm>
          <a:prstGeom prst="rect">
            <a:avLst/>
          </a:prstGeom>
        </p:spPr>
      </p:pic>
    </p:spTree>
    <p:extLst>
      <p:ext uri="{BB962C8B-B14F-4D97-AF65-F5344CB8AC3E}">
        <p14:creationId xmlns:p14="http://schemas.microsoft.com/office/powerpoint/2010/main" val="1950536088"/>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2800" b="1" dirty="0">
                <a:solidFill>
                  <a:schemeClr val="bg1"/>
                </a:solidFill>
                <a:latin typeface="Tahoma" pitchFamily="34" charset="0"/>
                <a:ea typeface="Tahoma" pitchFamily="34" charset="0"/>
                <a:cs typeface="Tahoma" pitchFamily="34" charset="0"/>
              </a:rPr>
              <a:t> </a:t>
            </a:r>
            <a:r>
              <a:rPr lang="en-US" sz="2800" b="1" dirty="0" err="1">
                <a:solidFill>
                  <a:schemeClr val="bg1"/>
                </a:solidFill>
                <a:latin typeface="Tahoma" pitchFamily="34" charset="0"/>
                <a:ea typeface="Tahoma" pitchFamily="34" charset="0"/>
                <a:cs typeface="Tahoma" pitchFamily="34" charset="0"/>
              </a:rPr>
              <a:t>MỤC</a:t>
            </a:r>
            <a:r>
              <a:rPr lang="en-US" sz="2800" b="1" dirty="0">
                <a:solidFill>
                  <a:schemeClr val="bg1"/>
                </a:solidFill>
                <a:latin typeface="Tahoma" pitchFamily="34" charset="0"/>
                <a:ea typeface="Tahoma" pitchFamily="34" charset="0"/>
                <a:cs typeface="Tahoma" pitchFamily="34" charset="0"/>
              </a:rPr>
              <a:t> </a:t>
            </a:r>
            <a:r>
              <a:rPr lang="en-US" sz="2800" b="1" dirty="0" err="1">
                <a:solidFill>
                  <a:schemeClr val="bg1"/>
                </a:solidFill>
                <a:latin typeface="Tahoma" pitchFamily="34" charset="0"/>
                <a:ea typeface="Tahoma" pitchFamily="34" charset="0"/>
                <a:cs typeface="Tahoma" pitchFamily="34" charset="0"/>
              </a:rPr>
              <a:t>TIÊU</a:t>
            </a:r>
            <a:r>
              <a:rPr lang="en-US" sz="2800" b="1" dirty="0">
                <a:solidFill>
                  <a:schemeClr val="bg1"/>
                </a:solidFill>
                <a:latin typeface="Tahoma" pitchFamily="34" charset="0"/>
                <a:ea typeface="Tahoma" pitchFamily="34" charset="0"/>
                <a:cs typeface="Tahoma" pitchFamily="34" charset="0"/>
              </a:rPr>
              <a:t> </a:t>
            </a:r>
            <a:r>
              <a:rPr lang="en-US" sz="2800" b="1" dirty="0" err="1">
                <a:solidFill>
                  <a:schemeClr val="bg1"/>
                </a:solidFill>
                <a:latin typeface="Tahoma" pitchFamily="34" charset="0"/>
                <a:ea typeface="Tahoma" pitchFamily="34" charset="0"/>
                <a:cs typeface="Tahoma" pitchFamily="34" charset="0"/>
              </a:rPr>
              <a:t>BÀI</a:t>
            </a:r>
            <a:r>
              <a:rPr lang="en-US" sz="2800" b="1" dirty="0">
                <a:solidFill>
                  <a:schemeClr val="bg1"/>
                </a:solidFill>
                <a:latin typeface="Tahoma" pitchFamily="34" charset="0"/>
                <a:ea typeface="Tahoma" pitchFamily="34" charset="0"/>
                <a:cs typeface="Tahoma" pitchFamily="34" charset="0"/>
              </a:rPr>
              <a:t> </a:t>
            </a:r>
            <a:r>
              <a:rPr lang="en-US" sz="2800" b="1" dirty="0" err="1">
                <a:solidFill>
                  <a:schemeClr val="bg1"/>
                </a:solidFill>
                <a:latin typeface="Tahoma" pitchFamily="34" charset="0"/>
                <a:ea typeface="Tahoma" pitchFamily="34" charset="0"/>
                <a:cs typeface="Tahoma" pitchFamily="34" charset="0"/>
              </a:rPr>
              <a:t>HỌC</a:t>
            </a:r>
            <a:endParaRPr lang="en-US" sz="2800" b="1" dirty="0">
              <a:solidFill>
                <a:schemeClr val="bg1"/>
              </a:solidFill>
              <a:latin typeface="Tahoma" pitchFamily="34" charset="0"/>
              <a:ea typeface="Tahoma" pitchFamily="34" charset="0"/>
              <a:cs typeface="Tahoma" pitchFamily="34" charset="0"/>
            </a:endParaRPr>
          </a:p>
        </p:txBody>
      </p:sp>
      <p:pic>
        <p:nvPicPr>
          <p:cNvPr id="1026" name="Picture 2" descr="C:\Users\VN-Pro\Desktop\Quy chuan Logo Cao Dang y Bach Mai_nho.jpg"/>
          <p:cNvPicPr>
            <a:picLocks noChangeAspect="1" noChangeArrowheads="1"/>
          </p:cNvPicPr>
          <p:nvPr/>
        </p:nvPicPr>
        <p:blipFill>
          <a:blip r:embed="rId3" cstate="print"/>
          <a:srcRect/>
          <a:stretch>
            <a:fillRect/>
          </a:stretch>
        </p:blipFill>
        <p:spPr bwMode="auto">
          <a:xfrm>
            <a:off x="8458200" y="0"/>
            <a:ext cx="685800" cy="6667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D:\ảnh\LOGO bachmai.jpg"/>
          <p:cNvPicPr>
            <a:picLocks noChangeAspect="1" noChangeArrowheads="1"/>
          </p:cNvPicPr>
          <p:nvPr/>
        </p:nvPicPr>
        <p:blipFill>
          <a:blip r:embed="rId4" cstate="print"/>
          <a:srcRect/>
          <a:stretch>
            <a:fillRect/>
          </a:stretch>
        </p:blipFill>
        <p:spPr bwMode="auto">
          <a:xfrm>
            <a:off x="45720" y="22861"/>
            <a:ext cx="646611" cy="6286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ubtitle 2"/>
          <p:cNvSpPr>
            <a:spLocks noGrp="1"/>
          </p:cNvSpPr>
          <p:nvPr>
            <p:ph type="subTitle" idx="1"/>
          </p:nvPr>
        </p:nvSpPr>
        <p:spPr>
          <a:xfrm>
            <a:off x="100264" y="718781"/>
            <a:ext cx="9144000" cy="4476750"/>
          </a:xfrm>
        </p:spPr>
        <p:txBody>
          <a:bodyPr>
            <a:noAutofit/>
          </a:bodyPr>
          <a:lstStyle/>
          <a:p>
            <a:pPr marL="225425" indent="-225425" algn="just">
              <a:lnSpc>
                <a:spcPct val="110000"/>
              </a:lnSpc>
              <a:buAutoNum type="arabicPeriod"/>
            </a:pPr>
            <a:r>
              <a:rPr lang="en-US" sz="1800" b="1" dirty="0" err="1">
                <a:solidFill>
                  <a:srgbClr val="0000FF"/>
                </a:solidFill>
                <a:latin typeface="Arial" panose="020B0604020202020204" pitchFamily="34" charset="0"/>
                <a:ea typeface="Tahoma" pitchFamily="34" charset="0"/>
                <a:cs typeface="Arial" panose="020B0604020202020204" pitchFamily="34" charset="0"/>
              </a:rPr>
              <a:t>Trình</a:t>
            </a:r>
            <a:r>
              <a:rPr lang="en-US" sz="1800" b="1" dirty="0">
                <a:solidFill>
                  <a:srgbClr val="0000FF"/>
                </a:solidFill>
                <a:latin typeface="Arial" panose="020B0604020202020204" pitchFamily="34" charset="0"/>
                <a:ea typeface="Tahoma" pitchFamily="34" charset="0"/>
                <a:cs typeface="Arial" panose="020B0604020202020204" pitchFamily="34" charset="0"/>
              </a:rPr>
              <a:t> </a:t>
            </a:r>
            <a:r>
              <a:rPr lang="en-US" sz="1800" b="1" dirty="0" err="1">
                <a:solidFill>
                  <a:srgbClr val="0000FF"/>
                </a:solidFill>
                <a:latin typeface="Arial" panose="020B0604020202020204" pitchFamily="34" charset="0"/>
                <a:ea typeface="Tahoma" pitchFamily="34" charset="0"/>
                <a:cs typeface="Arial" panose="020B0604020202020204" pitchFamily="34" charset="0"/>
              </a:rPr>
              <a:t>bày</a:t>
            </a:r>
            <a:r>
              <a:rPr lang="en-US" sz="1800" b="1" dirty="0">
                <a:solidFill>
                  <a:srgbClr val="0000FF"/>
                </a:solidFill>
                <a:latin typeface="Arial" panose="020B0604020202020204" pitchFamily="34" charset="0"/>
                <a:ea typeface="Tahoma" pitchFamily="34" charset="0"/>
                <a:cs typeface="Arial" panose="020B0604020202020204" pitchFamily="34" charset="0"/>
              </a:rPr>
              <a:t> </a:t>
            </a:r>
            <a:r>
              <a:rPr lang="en-US" sz="1800" b="1" dirty="0" err="1">
                <a:solidFill>
                  <a:srgbClr val="0000FF"/>
                </a:solidFill>
                <a:latin typeface="Arial" panose="020B0604020202020204" pitchFamily="34" charset="0"/>
                <a:ea typeface="Tahoma" pitchFamily="34" charset="0"/>
                <a:cs typeface="Arial" panose="020B0604020202020204" pitchFamily="34" charset="0"/>
              </a:rPr>
              <a:t>được</a:t>
            </a:r>
            <a:r>
              <a:rPr lang="en-US" sz="1800" b="1" dirty="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khái</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niêm</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vị</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trí</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đặt</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ống</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dẫn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lưu</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(ODL).</a:t>
            </a:r>
            <a:endParaRPr lang="en-US" sz="1800" b="1" dirty="0">
              <a:solidFill>
                <a:srgbClr val="0000FF"/>
              </a:solidFill>
              <a:latin typeface="Arial" panose="020B0604020202020204" pitchFamily="34" charset="0"/>
              <a:ea typeface="Tahoma" pitchFamily="34" charset="0"/>
              <a:cs typeface="Arial" panose="020B0604020202020204" pitchFamily="34" charset="0"/>
            </a:endParaRPr>
          </a:p>
          <a:p>
            <a:pPr marL="225425" indent="-225425" algn="just">
              <a:lnSpc>
                <a:spcPct val="110000"/>
              </a:lnSpc>
              <a:buFont typeface="Arial" pitchFamily="34" charset="0"/>
              <a:buAutoNum type="arabicPeriod"/>
            </a:pP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Vận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dụng</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mục đích</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thay</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băng</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VT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và</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ODL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để</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giải</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thích</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cho</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NB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hiểu</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và</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hợp</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tác</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vận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dụng</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các</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nguyên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tắc</a:t>
            </a:r>
            <a:r>
              <a:rPr lang="vi-VN"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để</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đảm</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bảo</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an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toàn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cho</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NB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khi</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thực</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hiện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KT.</a:t>
            </a:r>
          </a:p>
          <a:p>
            <a:pPr marL="225425" indent="-225425" algn="just">
              <a:lnSpc>
                <a:spcPct val="110000"/>
              </a:lnSpc>
              <a:buFont typeface="Arial" pitchFamily="34" charset="0"/>
              <a:buAutoNum type="arabicPeriod"/>
            </a:pP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Phân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tích</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được</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các</a:t>
            </a:r>
            <a:r>
              <a:rPr lang="vi-VN" sz="1800" b="1" dirty="0" smtClean="0">
                <a:solidFill>
                  <a:srgbClr val="0000FF"/>
                </a:solidFill>
                <a:latin typeface="Arial" panose="020B0604020202020204" pitchFamily="34" charset="0"/>
                <a:ea typeface="Tahoma" pitchFamily="34" charset="0"/>
                <a:cs typeface="Arial" panose="020B0604020202020204" pitchFamily="34" charset="0"/>
              </a:rPr>
              <a:t> </a:t>
            </a:r>
            <a:r>
              <a:rPr lang="vi-VN" sz="1800" b="1" dirty="0">
                <a:solidFill>
                  <a:srgbClr val="0000FF"/>
                </a:solidFill>
                <a:latin typeface="Arial" panose="020B0604020202020204" pitchFamily="34" charset="0"/>
                <a:ea typeface="Tahoma" pitchFamily="34" charset="0"/>
                <a:cs typeface="Arial" panose="020B0604020202020204" pitchFamily="34" charset="0"/>
              </a:rPr>
              <a:t>tai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biến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trong</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và</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sau</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khi</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thay</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bang VT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và</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ODL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từ</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đó</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biết</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cách</a:t>
            </a:r>
            <a:r>
              <a:rPr lang="vi-VN" sz="1800" b="1" dirty="0" smtClean="0">
                <a:solidFill>
                  <a:srgbClr val="0000FF"/>
                </a:solidFill>
                <a:latin typeface="Arial" panose="020B0604020202020204" pitchFamily="34" charset="0"/>
                <a:ea typeface="Tahoma" pitchFamily="34" charset="0"/>
                <a:cs typeface="Arial" panose="020B0604020202020204" pitchFamily="34" charset="0"/>
              </a:rPr>
              <a:t> </a:t>
            </a:r>
            <a:r>
              <a:rPr lang="vi-VN" sz="1800" b="1" dirty="0">
                <a:solidFill>
                  <a:srgbClr val="0000FF"/>
                </a:solidFill>
                <a:latin typeface="Arial" panose="020B0604020202020204" pitchFamily="34" charset="0"/>
                <a:ea typeface="Tahoma" pitchFamily="34" charset="0"/>
                <a:cs typeface="Arial" panose="020B0604020202020204" pitchFamily="34" charset="0"/>
              </a:rPr>
              <a:t>dự phòng và </a:t>
            </a:r>
            <a:r>
              <a:rPr lang="en-US" sz="1800" b="1" dirty="0" err="1">
                <a:solidFill>
                  <a:srgbClr val="0000FF"/>
                </a:solidFill>
                <a:latin typeface="Arial" panose="020B0604020202020204" pitchFamily="34" charset="0"/>
                <a:ea typeface="Tahoma" pitchFamily="34" charset="0"/>
                <a:cs typeface="Arial" panose="020B0604020202020204" pitchFamily="34" charset="0"/>
              </a:rPr>
              <a:t>hướng</a:t>
            </a:r>
            <a:r>
              <a:rPr lang="en-US" sz="1800" b="1" dirty="0">
                <a:solidFill>
                  <a:srgbClr val="0000FF"/>
                </a:solidFill>
                <a:latin typeface="Arial" panose="020B0604020202020204" pitchFamily="34" charset="0"/>
                <a:ea typeface="Tahoma" pitchFamily="34" charset="0"/>
                <a:cs typeface="Arial" panose="020B0604020202020204" pitchFamily="34" charset="0"/>
              </a:rPr>
              <a:t> </a:t>
            </a:r>
            <a:r>
              <a:rPr lang="vi-VN" sz="1800" b="1" dirty="0">
                <a:solidFill>
                  <a:srgbClr val="0000FF"/>
                </a:solidFill>
                <a:latin typeface="Arial" panose="020B0604020202020204" pitchFamily="34" charset="0"/>
                <a:ea typeface="Tahoma" pitchFamily="34" charset="0"/>
                <a:cs typeface="Arial" panose="020B0604020202020204" pitchFamily="34" charset="0"/>
              </a:rPr>
              <a:t>xử trí các tai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biến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a:t>
            </a:r>
            <a:endParaRPr lang="en-US" sz="1800" b="1" dirty="0">
              <a:solidFill>
                <a:srgbClr val="0000FF"/>
              </a:solidFill>
              <a:latin typeface="Arial" panose="020B0604020202020204" pitchFamily="34" charset="0"/>
              <a:ea typeface="Tahoma" pitchFamily="34" charset="0"/>
              <a:cs typeface="Arial" panose="020B0604020202020204" pitchFamily="34" charset="0"/>
            </a:endParaRPr>
          </a:p>
          <a:p>
            <a:pPr marL="225425" indent="-225425" algn="just">
              <a:lnSpc>
                <a:spcPct val="110000"/>
              </a:lnSpc>
              <a:buFont typeface="Arial" pitchFamily="34" charset="0"/>
              <a:buAutoNum type="arabicPeriod"/>
            </a:pPr>
            <a:r>
              <a:rPr lang="vi-VN" sz="1800" b="1" dirty="0" smtClean="0">
                <a:solidFill>
                  <a:srgbClr val="0000FF"/>
                </a:solidFill>
                <a:latin typeface="Arial" panose="020B0604020202020204" pitchFamily="34" charset="0"/>
                <a:ea typeface="Tahoma" pitchFamily="34" charset="0"/>
                <a:cs typeface="Arial" panose="020B0604020202020204" pitchFamily="34" charset="0"/>
              </a:rPr>
              <a:t>Chuẩn </a:t>
            </a:r>
            <a:r>
              <a:rPr lang="vi-VN" sz="1800" b="1" dirty="0">
                <a:solidFill>
                  <a:srgbClr val="0000FF"/>
                </a:solidFill>
                <a:latin typeface="Arial" panose="020B0604020202020204" pitchFamily="34" charset="0"/>
                <a:ea typeface="Tahoma" pitchFamily="34" charset="0"/>
                <a:cs typeface="Arial" panose="020B0604020202020204" pitchFamily="34" charset="0"/>
              </a:rPr>
              <a:t>bị được </a:t>
            </a:r>
            <a:r>
              <a:rPr lang="en-US" sz="1800" b="1" dirty="0">
                <a:solidFill>
                  <a:srgbClr val="0000FF"/>
                </a:solidFill>
                <a:latin typeface="Arial" panose="020B0604020202020204" pitchFamily="34" charset="0"/>
                <a:ea typeface="Tahoma" pitchFamily="34" charset="0"/>
                <a:cs typeface="Arial" panose="020B0604020202020204" pitchFamily="34" charset="0"/>
              </a:rPr>
              <a:t>NB</a:t>
            </a:r>
            <a:r>
              <a:rPr lang="vi-VN" sz="1800" b="1" dirty="0">
                <a:solidFill>
                  <a:srgbClr val="0000FF"/>
                </a:solidFill>
                <a:latin typeface="Arial" panose="020B0604020202020204" pitchFamily="34" charset="0"/>
                <a:ea typeface="Tahoma" pitchFamily="34" charset="0"/>
                <a:cs typeface="Arial" panose="020B0604020202020204" pitchFamily="34" charset="0"/>
              </a:rPr>
              <a:t>, </a:t>
            </a:r>
            <a:r>
              <a:rPr lang="en-US" sz="1800" b="1" dirty="0">
                <a:solidFill>
                  <a:srgbClr val="0000FF"/>
                </a:solidFill>
                <a:latin typeface="Arial" panose="020B0604020202020204" pitchFamily="34" charset="0"/>
                <a:ea typeface="Tahoma" pitchFamily="34" charset="0"/>
                <a:cs typeface="Arial" panose="020B0604020202020204" pitchFamily="34" charset="0"/>
              </a:rPr>
              <a:t>ĐD</a:t>
            </a:r>
            <a:r>
              <a:rPr lang="vi-VN" sz="1800" b="1" dirty="0">
                <a:solidFill>
                  <a:srgbClr val="0000FF"/>
                </a:solidFill>
                <a:latin typeface="Arial" panose="020B0604020202020204" pitchFamily="34" charset="0"/>
                <a:ea typeface="Tahoma" pitchFamily="34" charset="0"/>
                <a:cs typeface="Arial" panose="020B0604020202020204" pitchFamily="34" charset="0"/>
              </a:rPr>
              <a:t>, dụng cụ đầy đủ, chu đáo, khoa học để tiến hành </a:t>
            </a:r>
            <a:r>
              <a:rPr lang="en-US" sz="1800" b="1" dirty="0" smtClean="0">
                <a:solidFill>
                  <a:srgbClr val="0000FF"/>
                </a:solidFill>
                <a:latin typeface="Arial" panose="020B0604020202020204" pitchFamily="34" charset="0"/>
                <a:ea typeface="Tahoma" pitchFamily="34" charset="0"/>
                <a:cs typeface="Arial" panose="020B0604020202020204" pitchFamily="34" charset="0"/>
              </a:rPr>
              <a:t>KT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thay</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a:solidFill>
                  <a:srgbClr val="0000FF"/>
                </a:solidFill>
                <a:latin typeface="Arial" panose="020B0604020202020204" pitchFamily="34" charset="0"/>
                <a:ea typeface="Tahoma" pitchFamily="34" charset="0"/>
                <a:cs typeface="Arial" panose="020B0604020202020204" pitchFamily="34" charset="0"/>
              </a:rPr>
              <a:t>băng</a:t>
            </a:r>
            <a:r>
              <a:rPr lang="en-US" sz="1800" b="1" dirty="0">
                <a:solidFill>
                  <a:srgbClr val="0000FF"/>
                </a:solidFill>
                <a:latin typeface="Arial" panose="020B0604020202020204" pitchFamily="34" charset="0"/>
                <a:ea typeface="Tahoma" pitchFamily="34" charset="0"/>
                <a:cs typeface="Arial" panose="020B0604020202020204" pitchFamily="34" charset="0"/>
              </a:rPr>
              <a:t> </a:t>
            </a:r>
            <a:r>
              <a:rPr lang="en-US" sz="1800" b="1" dirty="0" smtClean="0">
                <a:solidFill>
                  <a:srgbClr val="0000FF"/>
                </a:solidFill>
                <a:latin typeface="Arial" panose="020B0604020202020204" pitchFamily="34" charset="0"/>
                <a:ea typeface="Tahoma" pitchFamily="34" charset="0"/>
                <a:cs typeface="Arial" panose="020B0604020202020204" pitchFamily="34" charset="0"/>
              </a:rPr>
              <a:t>VT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có</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ODL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đúng </a:t>
            </a:r>
            <a:r>
              <a:rPr lang="vi-VN" sz="1800" b="1" dirty="0">
                <a:solidFill>
                  <a:srgbClr val="0000FF"/>
                </a:solidFill>
                <a:latin typeface="Arial" panose="020B0604020202020204" pitchFamily="34" charset="0"/>
                <a:ea typeface="Tahoma" pitchFamily="34" charset="0"/>
                <a:cs typeface="Arial" panose="020B0604020202020204" pitchFamily="34" charset="0"/>
              </a:rPr>
              <a:t>quy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trình.</a:t>
            </a:r>
            <a:endParaRPr lang="en-US" sz="1800" b="1" dirty="0" smtClean="0">
              <a:solidFill>
                <a:srgbClr val="0000FF"/>
              </a:solidFill>
              <a:latin typeface="Arial" panose="020B0604020202020204" pitchFamily="34" charset="0"/>
              <a:ea typeface="Tahoma" pitchFamily="34" charset="0"/>
              <a:cs typeface="Arial" panose="020B0604020202020204" pitchFamily="34" charset="0"/>
            </a:endParaRPr>
          </a:p>
          <a:p>
            <a:pPr marL="225425" indent="-225425" algn="just">
              <a:lnSpc>
                <a:spcPct val="110000"/>
              </a:lnSpc>
              <a:buFont typeface="Arial" pitchFamily="34" charset="0"/>
              <a:buAutoNum type="arabicPeriod"/>
            </a:pPr>
            <a:r>
              <a:rPr lang="vi-VN" sz="1800" b="1" dirty="0" smtClean="0">
                <a:solidFill>
                  <a:srgbClr val="0000FF"/>
                </a:solidFill>
                <a:latin typeface="Arial" panose="020B0604020202020204" pitchFamily="34" charset="0"/>
                <a:ea typeface="Tahoma" pitchFamily="34" charset="0"/>
                <a:cs typeface="Arial" panose="020B0604020202020204" pitchFamily="34" charset="0"/>
              </a:rPr>
              <a:t>Tiến </a:t>
            </a:r>
            <a:r>
              <a:rPr lang="vi-VN" sz="1800" b="1" dirty="0">
                <a:solidFill>
                  <a:srgbClr val="0000FF"/>
                </a:solidFill>
                <a:latin typeface="Arial" panose="020B0604020202020204" pitchFamily="34" charset="0"/>
                <a:ea typeface="Tahoma" pitchFamily="34" charset="0"/>
                <a:cs typeface="Arial" panose="020B0604020202020204" pitchFamily="34" charset="0"/>
              </a:rPr>
              <a:t>hành đúng, đầy đủ các bước của quy trình </a:t>
            </a:r>
            <a:r>
              <a:rPr lang="en-US" sz="1800" b="1" dirty="0">
                <a:solidFill>
                  <a:srgbClr val="0000FF"/>
                </a:solidFill>
                <a:latin typeface="Arial" panose="020B0604020202020204" pitchFamily="34" charset="0"/>
                <a:ea typeface="Tahoma" pitchFamily="34" charset="0"/>
                <a:cs typeface="Arial" panose="020B0604020202020204" pitchFamily="34" charset="0"/>
              </a:rPr>
              <a:t>KT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với </a:t>
            </a:r>
            <a:r>
              <a:rPr lang="vi-VN" sz="1800" b="1" dirty="0">
                <a:solidFill>
                  <a:srgbClr val="0000FF"/>
                </a:solidFill>
                <a:latin typeface="Arial" panose="020B0604020202020204" pitchFamily="34" charset="0"/>
                <a:ea typeface="Tahoma" pitchFamily="34" charset="0"/>
                <a:cs typeface="Arial" panose="020B0604020202020204" pitchFamily="34" charset="0"/>
              </a:rPr>
              <a:t>tình huống lâm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sàng</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cụ</a:t>
            </a:r>
            <a:r>
              <a:rPr lang="en-US" sz="1800" b="1" dirty="0" smtClean="0">
                <a:solidFill>
                  <a:srgbClr val="0000FF"/>
                </a:solidFill>
                <a:latin typeface="Arial" panose="020B0604020202020204" pitchFamily="34" charset="0"/>
                <a:ea typeface="Tahoma" pitchFamily="34" charset="0"/>
                <a:cs typeface="Arial" panose="020B0604020202020204" pitchFamily="34" charset="0"/>
              </a:rPr>
              <a:t> </a:t>
            </a:r>
            <a:r>
              <a:rPr lang="en-US" sz="1800" b="1" dirty="0" err="1" smtClean="0">
                <a:solidFill>
                  <a:srgbClr val="0000FF"/>
                </a:solidFill>
                <a:latin typeface="Arial" panose="020B0604020202020204" pitchFamily="34" charset="0"/>
                <a:ea typeface="Tahoma" pitchFamily="34" charset="0"/>
                <a:cs typeface="Arial" panose="020B0604020202020204" pitchFamily="34" charset="0"/>
              </a:rPr>
              <a:t>thể</a:t>
            </a:r>
            <a:r>
              <a:rPr lang="vi-VN" sz="1800" b="1" dirty="0" smtClean="0">
                <a:solidFill>
                  <a:srgbClr val="0000FF"/>
                </a:solidFill>
                <a:latin typeface="Arial" panose="020B0604020202020204" pitchFamily="34" charset="0"/>
                <a:ea typeface="Tahoma" pitchFamily="34" charset="0"/>
                <a:cs typeface="Arial" panose="020B0604020202020204" pitchFamily="34" charset="0"/>
              </a:rPr>
              <a:t>, </a:t>
            </a:r>
            <a:r>
              <a:rPr lang="vi-VN" sz="1800" b="1" dirty="0">
                <a:solidFill>
                  <a:srgbClr val="0000FF"/>
                </a:solidFill>
                <a:latin typeface="Arial" panose="020B0604020202020204" pitchFamily="34" charset="0"/>
                <a:ea typeface="Tahoma" pitchFamily="34" charset="0"/>
                <a:cs typeface="Arial" panose="020B0604020202020204" pitchFamily="34" charset="0"/>
              </a:rPr>
              <a:t>tôn trọng tính cá biệt của từng ca </a:t>
            </a:r>
            <a:r>
              <a:rPr lang="vi-VN" sz="1800" b="1" dirty="0" smtClean="0">
                <a:solidFill>
                  <a:srgbClr val="0000FF"/>
                </a:solidFill>
                <a:latin typeface="Arial" panose="020B0604020202020204" pitchFamily="34" charset="0"/>
                <a:ea typeface="Tahoma" pitchFamily="34" charset="0"/>
                <a:cs typeface="Arial" panose="020B0604020202020204" pitchFamily="34" charset="0"/>
              </a:rPr>
              <a:t>bện</a:t>
            </a:r>
            <a:r>
              <a:rPr lang="en-US" sz="1800" b="1" dirty="0" smtClean="0">
                <a:solidFill>
                  <a:srgbClr val="0000FF"/>
                </a:solidFill>
                <a:latin typeface="Arial" panose="020B0604020202020204" pitchFamily="34" charset="0"/>
                <a:ea typeface="Tahoma" pitchFamily="34" charset="0"/>
                <a:cs typeface="Arial" panose="020B0604020202020204" pitchFamily="34" charset="0"/>
              </a:rPr>
              <a:t>h.</a:t>
            </a:r>
          </a:p>
          <a:p>
            <a:pPr marL="225425" indent="-225425" algn="just">
              <a:lnSpc>
                <a:spcPct val="110000"/>
              </a:lnSpc>
              <a:buFont typeface="Arial" pitchFamily="34" charset="0"/>
              <a:buAutoNum type="arabicPeriod"/>
            </a:pPr>
            <a:r>
              <a:rPr lang="vi-VN" sz="1800" b="1" dirty="0" smtClean="0">
                <a:solidFill>
                  <a:srgbClr val="0000FF"/>
                </a:solidFill>
                <a:latin typeface="Arial" panose="020B0604020202020204" pitchFamily="34" charset="0"/>
                <a:cs typeface="Arial" panose="020B0604020202020204" pitchFamily="34" charset="0"/>
              </a:rPr>
              <a:t>Thể </a:t>
            </a:r>
            <a:r>
              <a:rPr lang="vi-VN" sz="1800" b="1" dirty="0">
                <a:solidFill>
                  <a:srgbClr val="0000FF"/>
                </a:solidFill>
                <a:latin typeface="Arial" panose="020B0604020202020204" pitchFamily="34" charset="0"/>
                <a:cs typeface="Arial" panose="020B0604020202020204" pitchFamily="34" charset="0"/>
              </a:rPr>
              <a:t>hiện được thái độ ân cần khi giao tiếp, tôn trọng người bệnh. Có khả năng làm việc độc lập, phối hợp làm việc nhóm để thực hiện QTKT. Quản lý tốt thời gian và tự tin phát biểu trong môi trường học tập. </a:t>
            </a:r>
          </a:p>
          <a:p>
            <a:pPr algn="just">
              <a:lnSpc>
                <a:spcPct val="120000"/>
              </a:lnSpc>
            </a:pPr>
            <a:endParaRPr lang="en-US" sz="1800" dirty="0">
              <a:solidFill>
                <a:srgbClr val="0000FF"/>
              </a:solidFill>
              <a:latin typeface="Arial" panose="020B0604020202020204" pitchFamily="34" charset="0"/>
              <a:ea typeface="Tahoma" pitchFamily="34" charset="0"/>
              <a:cs typeface="Arial" panose="020B0604020202020204" pitchFamily="34" charset="0"/>
            </a:endParaRPr>
          </a:p>
          <a:p>
            <a:pPr algn="just">
              <a:lnSpc>
                <a:spcPct val="120000"/>
              </a:lnSpc>
            </a:pPr>
            <a:endParaRPr lang="vi-VN" sz="1800" b="1" dirty="0">
              <a:solidFill>
                <a:schemeClr val="tx2">
                  <a:lumMod val="50000"/>
                </a:schemeClr>
              </a:solidFill>
              <a:ea typeface="Tahoma" pitchFamily="34" charset="0"/>
              <a:cs typeface="Arial" pitchFamily="34" charset="0"/>
            </a:endParaRPr>
          </a:p>
          <a:p>
            <a:pPr algn="just">
              <a:lnSpc>
                <a:spcPct val="120000"/>
              </a:lnSpc>
            </a:pPr>
            <a:endParaRPr lang="en-US" sz="1800" b="1" dirty="0">
              <a:solidFill>
                <a:schemeClr val="tx2">
                  <a:lumMod val="50000"/>
                </a:schemeClr>
              </a:solidFill>
              <a:latin typeface="Arial" pitchFamily="34" charset="0"/>
              <a:ea typeface="Tahoma" pitchFamily="34" charset="0"/>
              <a:cs typeface="Arial" pitchFamily="34" charset="0"/>
            </a:endParaRPr>
          </a:p>
          <a:p>
            <a:pPr algn="just">
              <a:lnSpc>
                <a:spcPct val="120000"/>
              </a:lnSpc>
            </a:pPr>
            <a:r>
              <a:rPr lang="en-US" sz="1800" b="1" dirty="0">
                <a:solidFill>
                  <a:schemeClr val="tx2">
                    <a:lumMod val="50000"/>
                  </a:schemeClr>
                </a:solidFill>
                <a:latin typeface="Arial" pitchFamily="34" charset="0"/>
                <a:ea typeface="Tahoma" pitchFamily="34" charset="0"/>
                <a:cs typeface="Arial" pitchFamily="34" charset="0"/>
              </a:rPr>
              <a:t> </a:t>
            </a:r>
            <a:endParaRPr lang="en-US" sz="1800" dirty="0">
              <a:solidFill>
                <a:schemeClr val="tx2">
                  <a:lumMod val="50000"/>
                </a:schemeClr>
              </a:solidFill>
              <a:latin typeface="Arial" pitchFamily="34" charset="0"/>
              <a:ea typeface="Tahoma" pitchFamily="34" charset="0"/>
              <a:cs typeface="Arial" pitchFamily="34" charset="0"/>
            </a:endParaRPr>
          </a:p>
        </p:txBody>
      </p:sp>
      <p:sp>
        <p:nvSpPr>
          <p:cNvPr id="7" name="Subtitle 2"/>
          <p:cNvSpPr txBox="1">
            <a:spLocks/>
          </p:cNvSpPr>
          <p:nvPr/>
        </p:nvSpPr>
        <p:spPr>
          <a:xfrm>
            <a:off x="0" y="685800"/>
            <a:ext cx="9144000" cy="51435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9" name="Subtitle 2"/>
          <p:cNvSpPr txBox="1">
            <a:spLocks/>
          </p:cNvSpPr>
          <p:nvPr/>
        </p:nvSpPr>
        <p:spPr>
          <a:xfrm>
            <a:off x="228600" y="1143000"/>
            <a:ext cx="8686800" cy="37719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0070C0"/>
              </a:solidFill>
              <a:effectLst/>
              <a:uLnTx/>
              <a:uFillTx/>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1836337169"/>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a:t>
            </a:r>
            <a:r>
              <a:rPr lang="en-US" sz="3200" b="1" dirty="0" smtClean="0">
                <a:solidFill>
                  <a:schemeClr val="bg1"/>
                </a:solidFill>
                <a:latin typeface="Arial" pitchFamily="34" charset="0"/>
                <a:ea typeface="Tahoma" pitchFamily="34" charset="0"/>
                <a:cs typeface="Arial" pitchFamily="34" charset="0"/>
              </a:rPr>
              <a:t>1. KHÁI NIỆM</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666750"/>
            <a:ext cx="9144000" cy="4476750"/>
          </a:xfrm>
        </p:spPr>
        <p:txBody>
          <a:bodyPr>
            <a:noAutofit/>
          </a:bodyPr>
          <a:lstStyle/>
          <a:p>
            <a:pPr algn="just">
              <a:spcBef>
                <a:spcPts val="0"/>
              </a:spcBef>
              <a:tabLst>
                <a:tab pos="228600" algn="l"/>
              </a:tabLst>
            </a:pPr>
            <a:endParaRPr lang="en-US" dirty="0">
              <a:solidFill>
                <a:srgbClr val="000099"/>
              </a:solidFill>
              <a:latin typeface="Arial" pitchFamily="34" charset="0"/>
              <a:cs typeface="Arial" pitchFamily="34" charset="0"/>
            </a:endParaRPr>
          </a:p>
          <a:p>
            <a:pPr algn="just">
              <a:spcBef>
                <a:spcPts val="0"/>
              </a:spcBef>
              <a:tabLst>
                <a:tab pos="228600" algn="l"/>
              </a:tabLst>
            </a:pPr>
            <a:endParaRPr lang="en-US" dirty="0">
              <a:solidFill>
                <a:srgbClr val="000099"/>
              </a:solidFill>
              <a:latin typeface="Arial" pitchFamily="34" charset="0"/>
              <a:cs typeface="Arial" pitchFamily="34" charset="0"/>
            </a:endParaRPr>
          </a:p>
          <a:p>
            <a:pPr>
              <a:spcBef>
                <a:spcPts val="0"/>
              </a:spcBef>
              <a:tabLst>
                <a:tab pos="228600" algn="l"/>
              </a:tabLst>
            </a:pPr>
            <a:r>
              <a:rPr lang="en-US" b="1" dirty="0" err="1" smtClean="0">
                <a:solidFill>
                  <a:srgbClr val="FF0000"/>
                </a:solidFill>
                <a:latin typeface="Arial" pitchFamily="34" charset="0"/>
                <a:cs typeface="Arial" pitchFamily="34" charset="0"/>
              </a:rPr>
              <a:t>Câu</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hỏi</a:t>
            </a:r>
            <a:r>
              <a:rPr lang="en-US" b="1" dirty="0" smtClean="0">
                <a:solidFill>
                  <a:srgbClr val="FF0000"/>
                </a:solidFill>
                <a:latin typeface="Arial" pitchFamily="34" charset="0"/>
                <a:cs typeface="Arial" pitchFamily="34" charset="0"/>
              </a:rPr>
              <a:t> 1: </a:t>
            </a:r>
            <a:endParaRPr lang="en-US" b="1" dirty="0">
              <a:solidFill>
                <a:srgbClr val="FF0000"/>
              </a:solidFill>
              <a:latin typeface="Arial" pitchFamily="34" charset="0"/>
              <a:cs typeface="Arial" pitchFamily="34" charset="0"/>
            </a:endParaRPr>
          </a:p>
          <a:p>
            <a:pPr>
              <a:lnSpc>
                <a:spcPct val="150000"/>
              </a:lnSpc>
              <a:spcBef>
                <a:spcPts val="0"/>
              </a:spcBef>
              <a:tabLst>
                <a:tab pos="228600" algn="l"/>
              </a:tabLst>
            </a:pPr>
            <a:r>
              <a:rPr lang="en-US" b="1" dirty="0" err="1">
                <a:solidFill>
                  <a:srgbClr val="0000FF"/>
                </a:solidFill>
                <a:latin typeface="Arial" pitchFamily="34" charset="0"/>
                <a:cs typeface="Arial" pitchFamily="34" charset="0"/>
              </a:rPr>
              <a:t>Trình</a:t>
            </a:r>
            <a:r>
              <a:rPr lang="en-US" b="1"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bày</a:t>
            </a:r>
            <a:r>
              <a:rPr lang="en-US" b="1" dirty="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khái</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niệm</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ống</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dẫn</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lưu</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vết</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thương</a:t>
            </a:r>
            <a:r>
              <a:rPr lang="en-US" b="1" dirty="0" smtClean="0">
                <a:solidFill>
                  <a:srgbClr val="0000FF"/>
                </a:solidFill>
                <a:latin typeface="Arial" pitchFamily="34" charset="0"/>
                <a:cs typeface="Arial" pitchFamily="34" charset="0"/>
              </a:rPr>
              <a:t>?</a:t>
            </a:r>
            <a:endParaRPr lang="vi-VN" dirty="0">
              <a:solidFill>
                <a:srgbClr val="0000FF"/>
              </a:solidFill>
              <a:latin typeface="Arial" pitchFamily="34" charset="0"/>
              <a:cs typeface="Arial" pitchFamily="34" charset="0"/>
            </a:endParaRPr>
          </a:p>
          <a:p>
            <a:pPr marL="285750" lvl="0" indent="-285750" algn="just">
              <a:spcBef>
                <a:spcPts val="0"/>
              </a:spcBef>
              <a:spcAft>
                <a:spcPts val="0"/>
              </a:spcAft>
              <a:tabLst>
                <a:tab pos="228600" algn="l"/>
              </a:tabLst>
            </a:pPr>
            <a:endParaRPr lang="en-US" dirty="0">
              <a:solidFill>
                <a:srgbClr val="000099"/>
              </a:solidFill>
              <a:latin typeface="Arial" pitchFamily="34" charset="0"/>
              <a:cs typeface="Arial"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5</a:t>
            </a:fld>
            <a:endParaRPr lang="en-US"/>
          </a:p>
        </p:txBody>
      </p:sp>
    </p:spTree>
    <p:extLst>
      <p:ext uri="{BB962C8B-B14F-4D97-AF65-F5344CB8AC3E}">
        <p14:creationId xmlns:p14="http://schemas.microsoft.com/office/powerpoint/2010/main" val="538741562"/>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2800" b="1" dirty="0">
                <a:solidFill>
                  <a:schemeClr val="bg1"/>
                </a:solidFill>
                <a:latin typeface="Arial" pitchFamily="34" charset="0"/>
                <a:ea typeface="Tahoma" pitchFamily="34" charset="0"/>
                <a:cs typeface="Arial" pitchFamily="34" charset="0"/>
              </a:rPr>
              <a:t> </a:t>
            </a:r>
            <a:r>
              <a:rPr lang="en-US" sz="3200" b="1" dirty="0">
                <a:solidFill>
                  <a:schemeClr val="bg1"/>
                </a:solidFill>
                <a:latin typeface="Arial" pitchFamily="34" charset="0"/>
                <a:ea typeface="Tahoma" pitchFamily="34" charset="0"/>
                <a:cs typeface="Arial" pitchFamily="34" charset="0"/>
              </a:rPr>
              <a:t>1. KHÁI NIỆM</a:t>
            </a:r>
          </a:p>
        </p:txBody>
      </p:sp>
      <p:sp>
        <p:nvSpPr>
          <p:cNvPr id="6" name="Subtitle 2"/>
          <p:cNvSpPr>
            <a:spLocks noGrp="1"/>
          </p:cNvSpPr>
          <p:nvPr>
            <p:ph type="subTitle" idx="1"/>
          </p:nvPr>
        </p:nvSpPr>
        <p:spPr>
          <a:xfrm>
            <a:off x="0" y="832103"/>
            <a:ext cx="4572000" cy="4209003"/>
          </a:xfrm>
        </p:spPr>
        <p:txBody>
          <a:bodyPr>
            <a:noAutofit/>
          </a:bodyPr>
          <a:lstStyle/>
          <a:p>
            <a:pPr marL="228600" algn="just">
              <a:spcBef>
                <a:spcPts val="0"/>
              </a:spcBef>
              <a:tabLst>
                <a:tab pos="228600" algn="l"/>
              </a:tabLst>
            </a:pPr>
            <a:r>
              <a:rPr lang="en-US" sz="2600" b="1" dirty="0" err="1" smtClean="0">
                <a:solidFill>
                  <a:srgbClr val="0000FF"/>
                </a:solidFill>
                <a:latin typeface="Arial" panose="020B0604020202020204" pitchFamily="34" charset="0"/>
                <a:cs typeface="Arial" panose="020B0604020202020204" pitchFamily="34" charset="0"/>
              </a:rPr>
              <a:t>Dẫn</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lưu</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vết</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thương</a:t>
            </a:r>
            <a:r>
              <a:rPr lang="vi-VN" sz="2600" b="1" dirty="0" smtClean="0">
                <a:solidFill>
                  <a:srgbClr val="0000FF"/>
                </a:solidFill>
                <a:latin typeface="Arial" panose="020B0604020202020204" pitchFamily="34" charset="0"/>
                <a:cs typeface="Arial" panose="020B0604020202020204" pitchFamily="34" charset="0"/>
              </a:rPr>
              <a:t> là </a:t>
            </a:r>
            <a:r>
              <a:rPr lang="vi-VN" sz="2600" b="1" dirty="0">
                <a:solidFill>
                  <a:srgbClr val="0000FF"/>
                </a:solidFill>
                <a:latin typeface="Arial" panose="020B0604020202020204" pitchFamily="34" charset="0"/>
                <a:cs typeface="Arial" panose="020B0604020202020204" pitchFamily="34" charset="0"/>
              </a:rPr>
              <a:t>một </a:t>
            </a:r>
            <a:r>
              <a:rPr lang="vi-VN" sz="2600" b="1" dirty="0" smtClean="0">
                <a:solidFill>
                  <a:srgbClr val="0000FF"/>
                </a:solidFill>
                <a:latin typeface="Arial" panose="020B0604020202020204" pitchFamily="34" charset="0"/>
                <a:cs typeface="Arial" panose="020B0604020202020204" pitchFamily="34" charset="0"/>
              </a:rPr>
              <a:t>ống</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được</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phẫu</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thuật</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viên</a:t>
            </a:r>
            <a:r>
              <a:rPr lang="en-US" sz="2600" b="1" dirty="0" smtClean="0">
                <a:solidFill>
                  <a:srgbClr val="0000FF"/>
                </a:solidFill>
                <a:latin typeface="Arial" panose="020B0604020202020204" pitchFamily="34" charset="0"/>
                <a:cs typeface="Arial" panose="020B0604020202020204" pitchFamily="34" charset="0"/>
              </a:rPr>
              <a:t> (BS)</a:t>
            </a:r>
            <a:r>
              <a:rPr lang="vi-VN" sz="2600" b="1" dirty="0" smtClean="0">
                <a:solidFill>
                  <a:srgbClr val="0000FF"/>
                </a:solidFill>
                <a:latin typeface="Arial" panose="020B0604020202020204" pitchFamily="34" charset="0"/>
                <a:cs typeface="Arial" panose="020B0604020202020204" pitchFamily="34" charset="0"/>
              </a:rPr>
              <a:t> đặt vào</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FF0000"/>
                </a:solidFill>
                <a:latin typeface="Arial" panose="020B0604020202020204" pitchFamily="34" charset="0"/>
                <a:cs typeface="Arial" panose="020B0604020202020204" pitchFamily="34" charset="0"/>
              </a:rPr>
              <a:t>vị</a:t>
            </a:r>
            <a:r>
              <a:rPr lang="en-US" sz="2600" b="1" dirty="0" smtClean="0">
                <a:solidFill>
                  <a:srgbClr val="FF0000"/>
                </a:solidFill>
                <a:latin typeface="Arial" panose="020B0604020202020204" pitchFamily="34" charset="0"/>
                <a:cs typeface="Arial" panose="020B0604020202020204" pitchFamily="34" charset="0"/>
              </a:rPr>
              <a:t> </a:t>
            </a:r>
            <a:r>
              <a:rPr lang="en-US" sz="2600" b="1" dirty="0" err="1" smtClean="0">
                <a:solidFill>
                  <a:srgbClr val="FF0000"/>
                </a:solidFill>
                <a:latin typeface="Arial" panose="020B0604020202020204" pitchFamily="34" charset="0"/>
                <a:cs typeface="Arial" panose="020B0604020202020204" pitchFamily="34" charset="0"/>
              </a:rPr>
              <a:t>trí</a:t>
            </a:r>
            <a:r>
              <a:rPr lang="en-US" sz="2600" b="1" dirty="0" smtClean="0">
                <a:solidFill>
                  <a:srgbClr val="FF0000"/>
                </a:solidFill>
                <a:latin typeface="Arial" panose="020B0604020202020204" pitchFamily="34" charset="0"/>
                <a:cs typeface="Arial" panose="020B0604020202020204" pitchFamily="34" charset="0"/>
              </a:rPr>
              <a:t> </a:t>
            </a:r>
            <a:r>
              <a:rPr lang="en-US" sz="2600" b="1" dirty="0" err="1" smtClean="0">
                <a:solidFill>
                  <a:srgbClr val="FF0000"/>
                </a:solidFill>
                <a:latin typeface="Arial" panose="020B0604020202020204" pitchFamily="34" charset="0"/>
                <a:cs typeface="Arial" panose="020B0604020202020204" pitchFamily="34" charset="0"/>
              </a:rPr>
              <a:t>vết</a:t>
            </a:r>
            <a:r>
              <a:rPr lang="en-US" sz="2600" b="1" dirty="0" smtClean="0">
                <a:solidFill>
                  <a:srgbClr val="FF0000"/>
                </a:solidFill>
                <a:latin typeface="Arial" panose="020B0604020202020204" pitchFamily="34" charset="0"/>
                <a:cs typeface="Arial" panose="020B0604020202020204" pitchFamily="34" charset="0"/>
              </a:rPr>
              <a:t> </a:t>
            </a:r>
            <a:r>
              <a:rPr lang="en-US" sz="2600" b="1" dirty="0" err="1" smtClean="0">
                <a:solidFill>
                  <a:srgbClr val="FF0000"/>
                </a:solidFill>
                <a:latin typeface="Arial" panose="020B0604020202020204" pitchFamily="34" charset="0"/>
                <a:cs typeface="Arial" panose="020B0604020202020204" pitchFamily="34" charset="0"/>
              </a:rPr>
              <a:t>thương</a:t>
            </a:r>
            <a:r>
              <a:rPr lang="en-US" sz="2600" b="1" dirty="0" smtClean="0">
                <a:solidFill>
                  <a:srgbClr val="FF0000"/>
                </a:solidFill>
                <a:latin typeface="Arial" panose="020B0604020202020204" pitchFamily="34" charset="0"/>
                <a:cs typeface="Arial" panose="020B0604020202020204" pitchFamily="34" charset="0"/>
              </a:rPr>
              <a:t> </a:t>
            </a:r>
            <a:r>
              <a:rPr lang="en-US" sz="2600" b="1" dirty="0" err="1" smtClean="0">
                <a:solidFill>
                  <a:srgbClr val="FF0000"/>
                </a:solidFill>
                <a:latin typeface="Arial" panose="020B0604020202020204" pitchFamily="34" charset="0"/>
                <a:cs typeface="Arial" panose="020B0604020202020204" pitchFamily="34" charset="0"/>
              </a:rPr>
              <a:t>hoặc</a:t>
            </a:r>
            <a:r>
              <a:rPr lang="vi-VN" sz="2600" b="1" dirty="0" smtClean="0">
                <a:solidFill>
                  <a:srgbClr val="FF0000"/>
                </a:solidFill>
                <a:latin typeface="Arial" panose="020B0604020202020204" pitchFamily="34" charset="0"/>
                <a:cs typeface="Arial" panose="020B0604020202020204" pitchFamily="34" charset="0"/>
              </a:rPr>
              <a:t> một </a:t>
            </a:r>
            <a:r>
              <a:rPr lang="vi-VN" sz="2600" b="1" dirty="0">
                <a:solidFill>
                  <a:srgbClr val="FF0000"/>
                </a:solidFill>
                <a:latin typeface="Arial" panose="020B0604020202020204" pitchFamily="34" charset="0"/>
                <a:cs typeface="Arial" panose="020B0604020202020204" pitchFamily="34" charset="0"/>
              </a:rPr>
              <a:t>khoang cơ thể </a:t>
            </a:r>
            <a:r>
              <a:rPr lang="vi-VN" sz="2600" b="1" dirty="0">
                <a:solidFill>
                  <a:srgbClr val="0000FF"/>
                </a:solidFill>
                <a:latin typeface="Arial" panose="020B0604020202020204" pitchFamily="34" charset="0"/>
                <a:cs typeface="Arial" panose="020B0604020202020204" pitchFamily="34" charset="0"/>
              </a:rPr>
              <a:t>để dẫn lưu dịch, </a:t>
            </a:r>
            <a:r>
              <a:rPr lang="vi-VN" sz="2600" b="1" dirty="0" smtClean="0">
                <a:solidFill>
                  <a:srgbClr val="0000FF"/>
                </a:solidFill>
                <a:latin typeface="Arial" panose="020B0604020202020204" pitchFamily="34" charset="0"/>
                <a:cs typeface="Arial" panose="020B0604020202020204" pitchFamily="34" charset="0"/>
              </a:rPr>
              <a:t>máu</a:t>
            </a:r>
            <a:r>
              <a:rPr lang="en-US" sz="2600" b="1" dirty="0" smtClean="0">
                <a:solidFill>
                  <a:srgbClr val="0000FF"/>
                </a:solidFill>
                <a:latin typeface="Arial" panose="020B0604020202020204" pitchFamily="34" charset="0"/>
                <a:cs typeface="Arial" panose="020B0604020202020204" pitchFamily="34" charset="0"/>
              </a:rPr>
              <a:t>,</a:t>
            </a:r>
            <a:r>
              <a:rPr lang="vi-VN" sz="2600" b="1" dirty="0" smtClean="0">
                <a:solidFill>
                  <a:srgbClr val="0000FF"/>
                </a:solidFill>
                <a:latin typeface="Arial" panose="020B0604020202020204" pitchFamily="34" charset="0"/>
                <a:cs typeface="Arial" panose="020B0604020202020204" pitchFamily="34" charset="0"/>
              </a:rPr>
              <a:t> </a:t>
            </a:r>
            <a:r>
              <a:rPr lang="vi-VN" sz="2600" b="1" dirty="0">
                <a:solidFill>
                  <a:srgbClr val="0000FF"/>
                </a:solidFill>
                <a:latin typeface="Arial" panose="020B0604020202020204" pitchFamily="34" charset="0"/>
                <a:cs typeface="Arial" panose="020B0604020202020204" pitchFamily="34" charset="0"/>
              </a:rPr>
              <a:t>chất tiết ra ngoài </a:t>
            </a:r>
            <a:r>
              <a:rPr lang="en-US" sz="2600" b="1" dirty="0" err="1" smtClean="0">
                <a:solidFill>
                  <a:srgbClr val="0000FF"/>
                </a:solidFill>
                <a:latin typeface="Arial" panose="020B0604020202020204" pitchFamily="34" charset="0"/>
                <a:cs typeface="Arial" panose="020B0604020202020204" pitchFamily="34" charset="0"/>
              </a:rPr>
              <a:t>cơ</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thể</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hoặc</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dẫn</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lưu</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đến</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các</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cơ</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quan</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khác</a:t>
            </a:r>
            <a:r>
              <a:rPr lang="en-US" sz="2600" b="1" dirty="0" smtClean="0">
                <a:solidFill>
                  <a:srgbClr val="0000FF"/>
                </a:solidFill>
                <a:latin typeface="Arial" panose="020B0604020202020204" pitchFamily="34" charset="0"/>
                <a:cs typeface="Arial" panose="020B0604020202020204" pitchFamily="34" charset="0"/>
              </a:rPr>
              <a:t> (DL </a:t>
            </a:r>
            <a:r>
              <a:rPr lang="en-US" sz="2600" b="1" dirty="0" err="1" smtClean="0">
                <a:solidFill>
                  <a:srgbClr val="0000FF"/>
                </a:solidFill>
                <a:latin typeface="Arial" panose="020B0604020202020204" pitchFamily="34" charset="0"/>
                <a:cs typeface="Arial" panose="020B0604020202020204" pitchFamily="34" charset="0"/>
              </a:rPr>
              <a:t>não</a:t>
            </a:r>
            <a:r>
              <a:rPr lang="en-US" sz="2600" b="1" dirty="0" smtClean="0">
                <a:solidFill>
                  <a:srgbClr val="0000FF"/>
                </a:solidFill>
                <a:latin typeface="Arial" panose="020B0604020202020204" pitchFamily="34" charset="0"/>
                <a:cs typeface="Arial" panose="020B0604020202020204" pitchFamily="34" charset="0"/>
              </a:rPr>
              <a:t> </a:t>
            </a:r>
            <a:r>
              <a:rPr lang="en-US" sz="2600" b="1" dirty="0" err="1" smtClean="0">
                <a:solidFill>
                  <a:srgbClr val="0000FF"/>
                </a:solidFill>
                <a:latin typeface="Arial" panose="020B0604020202020204" pitchFamily="34" charset="0"/>
                <a:cs typeface="Arial" panose="020B0604020202020204" pitchFamily="34" charset="0"/>
              </a:rPr>
              <a:t>thất</a:t>
            </a:r>
            <a:r>
              <a:rPr lang="en-US" sz="2600" b="1" dirty="0" smtClean="0">
                <a:solidFill>
                  <a:srgbClr val="0000FF"/>
                </a:solidFill>
                <a:latin typeface="Arial" panose="020B0604020202020204" pitchFamily="34" charset="0"/>
                <a:cs typeface="Arial" panose="020B0604020202020204" pitchFamily="34" charset="0"/>
              </a:rPr>
              <a:t>)</a:t>
            </a:r>
            <a:r>
              <a:rPr lang="vi-VN" sz="2600" b="1" dirty="0" smtClean="0">
                <a:solidFill>
                  <a:srgbClr val="0000FF"/>
                </a:solidFill>
                <a:latin typeface="Arial" panose="020B0604020202020204" pitchFamily="34" charset="0"/>
                <a:cs typeface="Arial" panose="020B0604020202020204" pitchFamily="34" charset="0"/>
              </a:rPr>
              <a:t>.</a:t>
            </a:r>
            <a:endParaRPr lang="en-US" sz="2600" b="1" dirty="0">
              <a:solidFill>
                <a:srgbClr val="0000FF"/>
              </a:solidFill>
              <a:latin typeface="Arial" panose="020B0604020202020204" pitchFamily="34" charset="0"/>
              <a:cs typeface="Arial" panose="020B0604020202020204" pitchFamily="34" charset="0"/>
            </a:endParaRPr>
          </a:p>
          <a:p>
            <a:pPr marL="285750" lvl="0" indent="-285750" algn="just">
              <a:spcBef>
                <a:spcPts val="0"/>
              </a:spcBef>
              <a:spcAft>
                <a:spcPts val="0"/>
              </a:spcAft>
              <a:tabLst>
                <a:tab pos="228600" algn="l"/>
              </a:tabLst>
            </a:pPr>
            <a:endParaRPr lang="en-US" sz="2600" dirty="0">
              <a:solidFill>
                <a:srgbClr val="000099"/>
              </a:solidFill>
              <a:latin typeface="+mj-lt"/>
              <a:cs typeface="Arial"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438446" y="23623"/>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0" y="19051"/>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6</a:t>
            </a:fld>
            <a:endParaRPr lang="en-US"/>
          </a:p>
        </p:txBody>
      </p:sp>
      <p:pic>
        <p:nvPicPr>
          <p:cNvPr id="4" name="Picture 3"/>
          <p:cNvPicPr>
            <a:picLocks noChangeAspect="1"/>
          </p:cNvPicPr>
          <p:nvPr/>
        </p:nvPicPr>
        <p:blipFill>
          <a:blip r:embed="rId5"/>
          <a:stretch>
            <a:fillRect/>
          </a:stretch>
        </p:blipFill>
        <p:spPr>
          <a:xfrm>
            <a:off x="4572000" y="1067632"/>
            <a:ext cx="4423502" cy="2928842"/>
          </a:xfrm>
          <a:prstGeom prst="rect">
            <a:avLst/>
          </a:prstGeom>
        </p:spPr>
      </p:pic>
    </p:spTree>
    <p:extLst>
      <p:ext uri="{BB962C8B-B14F-4D97-AF65-F5344CB8AC3E}">
        <p14:creationId xmlns:p14="http://schemas.microsoft.com/office/powerpoint/2010/main" val="3105702471"/>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2</a:t>
            </a:r>
            <a:r>
              <a:rPr lang="en-US" sz="3200" b="1" dirty="0" smtClean="0">
                <a:solidFill>
                  <a:schemeClr val="bg1"/>
                </a:solidFill>
                <a:latin typeface="Arial" pitchFamily="34" charset="0"/>
                <a:ea typeface="Tahoma" pitchFamily="34" charset="0"/>
                <a:cs typeface="Arial" pitchFamily="34" charset="0"/>
              </a:rPr>
              <a:t>. TÁC DỤNG CỦA ỐNG DẪN LƯU</a:t>
            </a:r>
            <a:endParaRPr lang="en-US" sz="3200" b="1" dirty="0">
              <a:solidFill>
                <a:schemeClr val="bg1"/>
              </a:solidFill>
              <a:latin typeface="Arial" pitchFamily="34" charset="0"/>
              <a:ea typeface="Tahoma" pitchFamily="34" charset="0"/>
              <a:cs typeface="Arial" pitchFamily="34" charset="0"/>
            </a:endParaRPr>
          </a:p>
        </p:txBody>
      </p:sp>
      <p:sp>
        <p:nvSpPr>
          <p:cNvPr id="6" name="Subtitle 2"/>
          <p:cNvSpPr>
            <a:spLocks noGrp="1"/>
          </p:cNvSpPr>
          <p:nvPr>
            <p:ph type="subTitle" idx="1"/>
          </p:nvPr>
        </p:nvSpPr>
        <p:spPr>
          <a:xfrm>
            <a:off x="0" y="666750"/>
            <a:ext cx="9144000" cy="4476750"/>
          </a:xfrm>
        </p:spPr>
        <p:txBody>
          <a:bodyPr>
            <a:noAutofit/>
          </a:bodyPr>
          <a:lstStyle/>
          <a:p>
            <a:pPr algn="just">
              <a:spcBef>
                <a:spcPts val="0"/>
              </a:spcBef>
              <a:tabLst>
                <a:tab pos="228600" algn="l"/>
              </a:tabLst>
            </a:pPr>
            <a:endParaRPr lang="en-US" dirty="0">
              <a:solidFill>
                <a:srgbClr val="000099"/>
              </a:solidFill>
              <a:latin typeface="Arial" pitchFamily="34" charset="0"/>
              <a:cs typeface="Arial" pitchFamily="34" charset="0"/>
            </a:endParaRPr>
          </a:p>
          <a:p>
            <a:pPr algn="just">
              <a:spcBef>
                <a:spcPts val="0"/>
              </a:spcBef>
              <a:tabLst>
                <a:tab pos="228600" algn="l"/>
              </a:tabLst>
            </a:pPr>
            <a:endParaRPr lang="en-US" dirty="0">
              <a:solidFill>
                <a:srgbClr val="000099"/>
              </a:solidFill>
              <a:latin typeface="Arial" pitchFamily="34" charset="0"/>
              <a:cs typeface="Arial" pitchFamily="34" charset="0"/>
            </a:endParaRPr>
          </a:p>
          <a:p>
            <a:pPr>
              <a:spcBef>
                <a:spcPts val="0"/>
              </a:spcBef>
              <a:tabLst>
                <a:tab pos="228600" algn="l"/>
              </a:tabLst>
            </a:pPr>
            <a:r>
              <a:rPr lang="en-US" b="1" dirty="0" err="1" smtClean="0">
                <a:solidFill>
                  <a:srgbClr val="FF0000"/>
                </a:solidFill>
                <a:latin typeface="Arial" pitchFamily="34" charset="0"/>
                <a:cs typeface="Arial" pitchFamily="34" charset="0"/>
              </a:rPr>
              <a:t>Câu</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hỏi</a:t>
            </a:r>
            <a:r>
              <a:rPr lang="en-US" b="1" dirty="0" smtClean="0">
                <a:solidFill>
                  <a:srgbClr val="FF0000"/>
                </a:solidFill>
                <a:latin typeface="Arial" pitchFamily="34" charset="0"/>
                <a:cs typeface="Arial" pitchFamily="34" charset="0"/>
              </a:rPr>
              <a:t> 2: </a:t>
            </a:r>
            <a:endParaRPr lang="en-US" b="1" dirty="0">
              <a:solidFill>
                <a:srgbClr val="FF0000"/>
              </a:solidFill>
              <a:latin typeface="Arial" pitchFamily="34" charset="0"/>
              <a:cs typeface="Arial" pitchFamily="34" charset="0"/>
            </a:endParaRPr>
          </a:p>
          <a:p>
            <a:pPr>
              <a:lnSpc>
                <a:spcPct val="150000"/>
              </a:lnSpc>
              <a:spcBef>
                <a:spcPts val="0"/>
              </a:spcBef>
              <a:tabLst>
                <a:tab pos="228600" algn="l"/>
              </a:tabLst>
            </a:pPr>
            <a:r>
              <a:rPr lang="en-US" b="1" dirty="0" err="1" smtClean="0">
                <a:solidFill>
                  <a:srgbClr val="0000FF"/>
                </a:solidFill>
                <a:latin typeface="Arial" pitchFamily="34" charset="0"/>
                <a:cs typeface="Arial" pitchFamily="34" charset="0"/>
              </a:rPr>
              <a:t>Hãy</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kể</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tác</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dụng</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đặt</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ống</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dẫn</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lưu</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vết</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thương</a:t>
            </a:r>
            <a:r>
              <a:rPr lang="en-US" b="1" dirty="0" smtClean="0">
                <a:solidFill>
                  <a:srgbClr val="0000FF"/>
                </a:solidFill>
                <a:latin typeface="Arial" pitchFamily="34" charset="0"/>
                <a:cs typeface="Arial" pitchFamily="34" charset="0"/>
              </a:rPr>
              <a:t>?</a:t>
            </a:r>
            <a:endParaRPr lang="vi-VN" dirty="0">
              <a:solidFill>
                <a:srgbClr val="0000FF"/>
              </a:solidFill>
              <a:latin typeface="Arial" pitchFamily="34" charset="0"/>
              <a:cs typeface="Arial" pitchFamily="34" charset="0"/>
            </a:endParaRPr>
          </a:p>
          <a:p>
            <a:pPr marL="285750" lvl="0" indent="-285750" algn="just">
              <a:spcBef>
                <a:spcPts val="0"/>
              </a:spcBef>
              <a:spcAft>
                <a:spcPts val="0"/>
              </a:spcAft>
              <a:tabLst>
                <a:tab pos="228600" algn="l"/>
              </a:tabLst>
            </a:pPr>
            <a:endParaRPr lang="en-US" dirty="0">
              <a:solidFill>
                <a:srgbClr val="000099"/>
              </a:solidFill>
              <a:latin typeface="Arial" pitchFamily="34" charset="0"/>
              <a:cs typeface="Arial"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7</a:t>
            </a:fld>
            <a:endParaRPr lang="en-US"/>
          </a:p>
        </p:txBody>
      </p:sp>
    </p:spTree>
    <p:extLst>
      <p:ext uri="{BB962C8B-B14F-4D97-AF65-F5344CB8AC3E}">
        <p14:creationId xmlns:p14="http://schemas.microsoft.com/office/powerpoint/2010/main" val="1339345343"/>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2. TÁC DỤNG CỦA ỐNG DẪN LƯU</a:t>
            </a:r>
          </a:p>
        </p:txBody>
      </p:sp>
      <p:sp>
        <p:nvSpPr>
          <p:cNvPr id="6" name="Subtitle 2"/>
          <p:cNvSpPr>
            <a:spLocks noGrp="1"/>
          </p:cNvSpPr>
          <p:nvPr>
            <p:ph type="subTitle" idx="1"/>
          </p:nvPr>
        </p:nvSpPr>
        <p:spPr>
          <a:xfrm>
            <a:off x="0" y="666750"/>
            <a:ext cx="9144000" cy="4476750"/>
          </a:xfrm>
        </p:spPr>
        <p:txBody>
          <a:bodyPr>
            <a:noAutofit/>
          </a:bodyPr>
          <a:lstStyle/>
          <a:p>
            <a:pPr marL="457200" lvl="0" indent="-457200" algn="just">
              <a:spcAft>
                <a:spcPts val="0"/>
              </a:spcAft>
              <a:buFont typeface="Wingdings" panose="05000000000000000000" pitchFamily="2" charset="2"/>
              <a:buChar char="Ø"/>
            </a:pP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Theo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dõi</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tình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trạng</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vết</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thương</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sau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phẫu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thuật</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thủ</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thuật</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chảy</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máu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nhiễm</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khuẩn</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marL="457200" indent="-457200" algn="just">
              <a:buFont typeface="Wingdings" panose="05000000000000000000" pitchFamily="2" charset="2"/>
              <a:buChar char="Ø"/>
            </a:pP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Dẫn</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lưu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dịch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máu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còn</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tồn</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đọng</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sau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phẫu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thuật</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ngoài</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marL="457200" lvl="0" indent="-457200" algn="just">
              <a:spcAft>
                <a:spcPts val="0"/>
              </a:spcAft>
              <a:buFont typeface="Wingdings" panose="05000000000000000000" pitchFamily="2" charset="2"/>
              <a:buChar char="Ø"/>
            </a:pP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Bơm</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rửa</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ổ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phẫu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thuật</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nếu</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có</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chỉ</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marL="457200" lvl="0" indent="-457200" algn="just">
              <a:spcAft>
                <a:spcPts val="0"/>
              </a:spcAft>
              <a:buFont typeface="Wingdings" panose="05000000000000000000" pitchFamily="2" charset="2"/>
              <a:buChar char="Ø"/>
            </a:pP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Tránh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nhiễm</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khuẩn</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cơ</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quan</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xung</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quanh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marL="457200" lvl="0" indent="-457200" algn="just">
              <a:spcAft>
                <a:spcPts val="0"/>
              </a:spcAft>
              <a:buFont typeface="Wingdings" panose="05000000000000000000" pitchFamily="2" charset="2"/>
              <a:buChar char="Ø"/>
            </a:pP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Giảm</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áp</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lực</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do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dịch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phù</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nền,tránh</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bục</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vết</a:t>
            </a:r>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thương</a:t>
            </a:r>
            <a:endPar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endParaRPr>
          </a:p>
          <a:p>
            <a:endParaRPr lang="en-US" sz="2800" b="1" dirty="0">
              <a:solidFill>
                <a:srgbClr val="0000FF"/>
              </a:solidFill>
              <a:latin typeface="Arial" pitchFamily="34" charset="0"/>
              <a:cs typeface="Arial" pitchFamily="34" charset="0"/>
            </a:endParaRPr>
          </a:p>
        </p:txBody>
      </p:sp>
      <p:pic>
        <p:nvPicPr>
          <p:cNvPr id="7" name="Picture 2" descr="C:\Users\VN-Pro\Desktop\Quy chuan Logo Cao Dang y Bach Mai_nho.jpg"/>
          <p:cNvPicPr>
            <a:picLocks noChangeAspect="1" noChangeArrowheads="1"/>
          </p:cNvPicPr>
          <p:nvPr/>
        </p:nvPicPr>
        <p:blipFill>
          <a:blip r:embed="rId3" cstate="print"/>
          <a:srcRect/>
          <a:stretch>
            <a:fillRect/>
          </a:stretch>
        </p:blipFill>
        <p:spPr bwMode="auto">
          <a:xfrm>
            <a:off x="8362246" y="0"/>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D:\ảnh\LOGO bachmai.jpg"/>
          <p:cNvPicPr>
            <a:picLocks noChangeAspect="1" noChangeArrowheads="1"/>
          </p:cNvPicPr>
          <p:nvPr/>
        </p:nvPicPr>
        <p:blipFill>
          <a:blip r:embed="rId4" cstate="print"/>
          <a:srcRect/>
          <a:stretch>
            <a:fillRect/>
          </a:stretch>
        </p:blipFill>
        <p:spPr bwMode="auto">
          <a:xfrm>
            <a:off x="76200" y="0"/>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8</a:t>
            </a:fld>
            <a:endParaRPr lang="en-US"/>
          </a:p>
        </p:txBody>
      </p:sp>
    </p:spTree>
    <p:extLst>
      <p:ext uri="{BB962C8B-B14F-4D97-AF65-F5344CB8AC3E}">
        <p14:creationId xmlns:p14="http://schemas.microsoft.com/office/powerpoint/2010/main" val="1887178994"/>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p:spPr>
        <p:txBody>
          <a:bodyPr>
            <a:normAutofit/>
          </a:bodyPr>
          <a:lstStyle/>
          <a:p>
            <a:r>
              <a:rPr lang="en-US" sz="3200" b="1" dirty="0">
                <a:solidFill>
                  <a:schemeClr val="bg1"/>
                </a:solidFill>
                <a:latin typeface="Arial" pitchFamily="34" charset="0"/>
                <a:ea typeface="Tahoma" pitchFamily="34" charset="0"/>
                <a:cs typeface="Arial" pitchFamily="34" charset="0"/>
              </a:rPr>
              <a:t> </a:t>
            </a:r>
            <a:r>
              <a:rPr lang="en-US" sz="3200" b="1" dirty="0" smtClean="0">
                <a:solidFill>
                  <a:schemeClr val="bg1"/>
                </a:solidFill>
                <a:latin typeface="Arial" pitchFamily="34" charset="0"/>
                <a:ea typeface="Tahoma" pitchFamily="34" charset="0"/>
                <a:cs typeface="Arial" pitchFamily="34" charset="0"/>
              </a:rPr>
              <a:t>3. VỊ TRÍ ĐẶT </a:t>
            </a:r>
            <a:r>
              <a:rPr lang="en-US" sz="3200" b="1" dirty="0">
                <a:solidFill>
                  <a:schemeClr val="bg1"/>
                </a:solidFill>
                <a:latin typeface="Arial" pitchFamily="34" charset="0"/>
                <a:ea typeface="Tahoma" pitchFamily="34" charset="0"/>
                <a:cs typeface="Arial" pitchFamily="34" charset="0"/>
              </a:rPr>
              <a:t>ỐNG DẪN LƯU</a:t>
            </a:r>
          </a:p>
        </p:txBody>
      </p:sp>
      <p:sp>
        <p:nvSpPr>
          <p:cNvPr id="6" name="Subtitle 2"/>
          <p:cNvSpPr>
            <a:spLocks noGrp="1"/>
          </p:cNvSpPr>
          <p:nvPr>
            <p:ph type="subTitle" idx="1"/>
          </p:nvPr>
        </p:nvSpPr>
        <p:spPr>
          <a:xfrm>
            <a:off x="152400" y="438150"/>
            <a:ext cx="8724900" cy="4267202"/>
          </a:xfrm>
        </p:spPr>
        <p:txBody>
          <a:bodyPr>
            <a:noAutofit/>
          </a:bodyPr>
          <a:lstStyle/>
          <a:p>
            <a:pPr algn="l"/>
            <a:endParaRPr lang="en-US" sz="2800" dirty="0" smtClean="0">
              <a:solidFill>
                <a:srgbClr val="0000FF"/>
              </a:solidFill>
              <a:latin typeface="Arial" pitchFamily="34" charset="0"/>
              <a:cs typeface="Arial" pitchFamily="34" charset="0"/>
            </a:endParaRPr>
          </a:p>
          <a:p>
            <a:endParaRPr lang="en-US" sz="2800" b="1" dirty="0" smtClean="0">
              <a:solidFill>
                <a:srgbClr val="0000FF"/>
              </a:solidFill>
              <a:latin typeface="Arial" pitchFamily="34" charset="0"/>
              <a:cs typeface="Arial" pitchFamily="34" charset="0"/>
            </a:endParaRPr>
          </a:p>
        </p:txBody>
      </p:sp>
      <p:pic>
        <p:nvPicPr>
          <p:cNvPr id="10" name="Picture 2" descr="C:\Users\VN-Pro\Desktop\Quy chuan Logo Cao Dang y Bach Mai_nho.jpg"/>
          <p:cNvPicPr>
            <a:picLocks noChangeAspect="1" noChangeArrowheads="1"/>
          </p:cNvPicPr>
          <p:nvPr/>
        </p:nvPicPr>
        <p:blipFill>
          <a:blip r:embed="rId3" cstate="print"/>
          <a:srcRect/>
          <a:stretch>
            <a:fillRect/>
          </a:stretch>
        </p:blipFill>
        <p:spPr bwMode="auto">
          <a:xfrm>
            <a:off x="8438446" y="31622"/>
            <a:ext cx="705554"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D:\ảnh\LOGO bachmai.jpg"/>
          <p:cNvPicPr>
            <a:picLocks noChangeAspect="1" noChangeArrowheads="1"/>
          </p:cNvPicPr>
          <p:nvPr/>
        </p:nvPicPr>
        <p:blipFill>
          <a:blip r:embed="rId4" cstate="print"/>
          <a:srcRect/>
          <a:stretch>
            <a:fillRect/>
          </a:stretch>
        </p:blipFill>
        <p:spPr bwMode="auto">
          <a:xfrm>
            <a:off x="0" y="9525"/>
            <a:ext cx="685800" cy="666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4EAF65A9-22AB-466A-842E-C5BF9E56D958}" type="slidenum">
              <a:rPr lang="en-US" smtClean="0"/>
              <a:pPr/>
              <a:t>9</a:t>
            </a:fld>
            <a:endParaRPr lang="en-US"/>
          </a:p>
        </p:txBody>
      </p:sp>
      <p:sp>
        <p:nvSpPr>
          <p:cNvPr id="8" name="Subtitle 2"/>
          <p:cNvSpPr txBox="1">
            <a:spLocks/>
          </p:cNvSpPr>
          <p:nvPr/>
        </p:nvSpPr>
        <p:spPr>
          <a:xfrm>
            <a:off x="0" y="666750"/>
            <a:ext cx="9144000" cy="44767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spcBef>
                <a:spcPts val="0"/>
              </a:spcBef>
              <a:tabLst>
                <a:tab pos="228600" algn="l"/>
              </a:tabLst>
            </a:pPr>
            <a:endParaRPr lang="en-US" dirty="0" smtClean="0">
              <a:solidFill>
                <a:srgbClr val="000099"/>
              </a:solidFill>
              <a:latin typeface="Arial" pitchFamily="34" charset="0"/>
              <a:cs typeface="Arial" pitchFamily="34" charset="0"/>
            </a:endParaRPr>
          </a:p>
          <a:p>
            <a:pPr algn="just">
              <a:spcBef>
                <a:spcPts val="0"/>
              </a:spcBef>
              <a:tabLst>
                <a:tab pos="228600" algn="l"/>
              </a:tabLst>
            </a:pPr>
            <a:endParaRPr lang="en-US" dirty="0" smtClean="0">
              <a:solidFill>
                <a:srgbClr val="000099"/>
              </a:solidFill>
              <a:latin typeface="Arial" pitchFamily="34" charset="0"/>
              <a:cs typeface="Arial" pitchFamily="34" charset="0"/>
            </a:endParaRPr>
          </a:p>
          <a:p>
            <a:pPr>
              <a:spcBef>
                <a:spcPts val="0"/>
              </a:spcBef>
              <a:tabLst>
                <a:tab pos="228600" algn="l"/>
              </a:tabLst>
            </a:pPr>
            <a:r>
              <a:rPr lang="en-US" b="1" dirty="0" err="1" smtClean="0">
                <a:solidFill>
                  <a:srgbClr val="FF0000"/>
                </a:solidFill>
                <a:latin typeface="Arial" pitchFamily="34" charset="0"/>
                <a:cs typeface="Arial" pitchFamily="34" charset="0"/>
              </a:rPr>
              <a:t>Câu</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hỏi</a:t>
            </a:r>
            <a:r>
              <a:rPr lang="en-US" b="1" dirty="0" smtClean="0">
                <a:solidFill>
                  <a:srgbClr val="FF0000"/>
                </a:solidFill>
                <a:latin typeface="Arial" pitchFamily="34" charset="0"/>
                <a:cs typeface="Arial" pitchFamily="34" charset="0"/>
              </a:rPr>
              <a:t> 3: </a:t>
            </a:r>
          </a:p>
          <a:p>
            <a:pPr>
              <a:lnSpc>
                <a:spcPct val="150000"/>
              </a:lnSpc>
              <a:spcBef>
                <a:spcPts val="0"/>
              </a:spcBef>
              <a:tabLst>
                <a:tab pos="228600" algn="l"/>
              </a:tabLst>
            </a:pPr>
            <a:r>
              <a:rPr lang="en-US" b="1" dirty="0" err="1" smtClean="0">
                <a:solidFill>
                  <a:srgbClr val="0000FF"/>
                </a:solidFill>
                <a:latin typeface="Arial" pitchFamily="34" charset="0"/>
                <a:cs typeface="Arial" pitchFamily="34" charset="0"/>
              </a:rPr>
              <a:t>Hãy</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kể</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vị</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trí</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đặt</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ống</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dẫn</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lưu</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vết</a:t>
            </a:r>
            <a:r>
              <a:rPr lang="en-US" b="1" dirty="0" smtClean="0">
                <a:solidFill>
                  <a:srgbClr val="0000FF"/>
                </a:solidFill>
                <a:latin typeface="Arial" pitchFamily="34" charset="0"/>
                <a:cs typeface="Arial" pitchFamily="34" charset="0"/>
              </a:rPr>
              <a:t> </a:t>
            </a:r>
            <a:r>
              <a:rPr lang="en-US" b="1" dirty="0" err="1" smtClean="0">
                <a:solidFill>
                  <a:srgbClr val="0000FF"/>
                </a:solidFill>
                <a:latin typeface="Arial" pitchFamily="34" charset="0"/>
                <a:cs typeface="Arial" pitchFamily="34" charset="0"/>
              </a:rPr>
              <a:t>thương</a:t>
            </a:r>
            <a:r>
              <a:rPr lang="en-US" b="1" dirty="0" smtClean="0">
                <a:solidFill>
                  <a:srgbClr val="0000FF"/>
                </a:solidFill>
                <a:latin typeface="Arial" pitchFamily="34" charset="0"/>
                <a:cs typeface="Arial" pitchFamily="34" charset="0"/>
              </a:rPr>
              <a:t>?</a:t>
            </a:r>
            <a:endParaRPr lang="vi-VN" dirty="0" smtClean="0">
              <a:solidFill>
                <a:srgbClr val="0000FF"/>
              </a:solidFill>
              <a:latin typeface="Arial" pitchFamily="34" charset="0"/>
              <a:cs typeface="Arial" pitchFamily="34" charset="0"/>
            </a:endParaRPr>
          </a:p>
          <a:p>
            <a:pPr marL="285750" indent="-285750" algn="just">
              <a:spcBef>
                <a:spcPts val="0"/>
              </a:spcBef>
              <a:tabLst>
                <a:tab pos="228600" algn="l"/>
              </a:tabLst>
            </a:pPr>
            <a:endParaRPr lang="en-US" dirty="0">
              <a:solidFill>
                <a:srgbClr val="000099"/>
              </a:solidFill>
              <a:latin typeface="Arial" pitchFamily="34" charset="0"/>
              <a:cs typeface="Arial" pitchFamily="34" charset="0"/>
            </a:endParaRPr>
          </a:p>
        </p:txBody>
      </p:sp>
    </p:spTree>
    <p:extLst>
      <p:ext uri="{BB962C8B-B14F-4D97-AF65-F5344CB8AC3E}">
        <p14:creationId xmlns:p14="http://schemas.microsoft.com/office/powerpoint/2010/main" val="872525025"/>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2374</Words>
  <Application>Microsoft Office PowerPoint</Application>
  <PresentationFormat>On-screen Show (16:9)</PresentationFormat>
  <Paragraphs>292</Paragraphs>
  <Slides>29</Slides>
  <Notes>24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.VnCommercial Script</vt:lpstr>
      <vt:lpstr>Arial</vt:lpstr>
      <vt:lpstr>Calibri</vt:lpstr>
      <vt:lpstr>MS Mincho</vt:lpstr>
      <vt:lpstr>Tahoma</vt:lpstr>
      <vt:lpstr>Times New Roman</vt:lpstr>
      <vt:lpstr>Wingdings</vt:lpstr>
      <vt:lpstr>Office Theme</vt:lpstr>
      <vt:lpstr>PowerPoint Presentation</vt:lpstr>
      <vt:lpstr>PowerPoint Presentation</vt:lpstr>
      <vt:lpstr>TRƯỜNG CAO ĐẲNG Y TẾ BẠCH MAI</vt:lpstr>
      <vt:lpstr> MỤC TIÊU BÀI HỌC</vt:lpstr>
      <vt:lpstr> 1. KHÁI NIỆM</vt:lpstr>
      <vt:lpstr> 1. KHÁI NIỆM</vt:lpstr>
      <vt:lpstr> 2. TÁC DỤNG CỦA ỐNG DẪN LƯU</vt:lpstr>
      <vt:lpstr> 2. TÁC DỤNG CỦA ỐNG DẪN LƯU</vt:lpstr>
      <vt:lpstr> 3. VỊ TRÍ ĐẶT ỐNG DẪN LƯU</vt:lpstr>
      <vt:lpstr>3. VỊ TRÍ ĐẶT ỐNG DẪN LƯU</vt:lpstr>
      <vt:lpstr>3. VỊ TRÍ ĐẶT ỐNG DẪN LƯU</vt:lpstr>
      <vt:lpstr>3. VỊ TRÍ ĐẶT ỐNG DẪN LƯU</vt:lpstr>
      <vt:lpstr>3. VỊ TRÍ ĐẶT ỐNG DẪN LƯU</vt:lpstr>
      <vt:lpstr> 4. MỤC ĐÍCH TB ỐNG DẪN LƯU</vt:lpstr>
      <vt:lpstr> 4. MỤC ĐÍCH TB ỐNG DẪN LƯU</vt:lpstr>
      <vt:lpstr> 5. THỜI GIAN RÚT DẪN LƯU</vt:lpstr>
      <vt:lpstr> 6. NGUYÊN TẮC DẪN LƯU</vt:lpstr>
      <vt:lpstr>7. THỰC HIỆN KỸ THUẬT TÌNH HUỐNG LÂM SÀNG</vt:lpstr>
      <vt:lpstr>7. THỰC HIỆN KỸ THUẬT TÌNH HUỐNG LÂM SÀNG</vt:lpstr>
      <vt:lpstr>7. THỰC HIỆN KỸ THUẬT TÌNH HUỐNG LÂM SÀNG</vt:lpstr>
      <vt:lpstr>DỤNG CỤ</vt:lpstr>
      <vt:lpstr>7. THỰC HIỆN KỸ THUẬT TÌNH HUỐNG LÂM SÀNG</vt:lpstr>
      <vt:lpstr>KỸ THUẬT THAY BĂNG VT CÓ DẪN LƯU</vt:lpstr>
      <vt:lpstr>GHI PHIẾU CHĂM SÓC</vt:lpstr>
      <vt:lpstr>VIDEO</vt:lpstr>
      <vt:lpstr> 8. TAI BIẾN, DỰ PHÒNG, XỬ TRÍ</vt:lpstr>
      <vt:lpstr>PowerPoint Presentation</vt:lpstr>
      <vt:lpstr>9. LƯU Ý</vt:lpstr>
      <vt:lpstr>YÊU CẦU THỰC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BỆNH VIỆN BẠCH MAI TRƯỜNG CAO ĐẲNG Y TẾ BẠCH MAI</dc:title>
  <dc:creator>Admin</dc:creator>
  <cp:lastModifiedBy>Admin</cp:lastModifiedBy>
  <cp:revision>82</cp:revision>
  <cp:lastPrinted>2019-07-18T09:03:13Z</cp:lastPrinted>
  <dcterms:modified xsi:type="dcterms:W3CDTF">2020-09-14T09:27:29Z</dcterms:modified>
</cp:coreProperties>
</file>